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14"/>
  </p:notesMasterIdLst>
  <p:handoutMasterIdLst>
    <p:handoutMasterId r:id="rId15"/>
  </p:handoutMasterIdLst>
  <p:sldIdLst>
    <p:sldId id="260" r:id="rId2"/>
    <p:sldId id="276" r:id="rId3"/>
    <p:sldId id="277" r:id="rId4"/>
    <p:sldId id="266" r:id="rId5"/>
    <p:sldId id="268" r:id="rId6"/>
    <p:sldId id="259" r:id="rId7"/>
    <p:sldId id="278" r:id="rId8"/>
    <p:sldId id="263" r:id="rId9"/>
    <p:sldId id="262" r:id="rId10"/>
    <p:sldId id="264" r:id="rId11"/>
    <p:sldId id="265" r:id="rId12"/>
    <p:sldId id="27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1" autoAdjust="0"/>
    <p:restoredTop sz="98458" autoAdjust="0"/>
  </p:normalViewPr>
  <p:slideViewPr>
    <p:cSldViewPr>
      <p:cViewPr>
        <p:scale>
          <a:sx n="70" d="100"/>
          <a:sy n="70" d="100"/>
        </p:scale>
        <p:origin x="-1156"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1" d="100"/>
          <a:sy n="71" d="100"/>
        </p:scale>
        <p:origin x="-3062"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5.png"/><Relationship Id="rId7" Type="http://schemas.openxmlformats.org/officeDocument/2006/relationships/image" Target="../media/image7.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4.png"/><Relationship Id="rId6" Type="http://schemas.openxmlformats.org/officeDocument/2006/relationships/image" Target="../media/image7.svg"/><Relationship Id="rId11" Type="http://schemas.openxmlformats.org/officeDocument/2006/relationships/image" Target="../media/image9.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8.pn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5.png"/><Relationship Id="rId7" Type="http://schemas.openxmlformats.org/officeDocument/2006/relationships/image" Target="../media/image7.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4.png"/><Relationship Id="rId6" Type="http://schemas.openxmlformats.org/officeDocument/2006/relationships/image" Target="../media/image7.svg"/><Relationship Id="rId11" Type="http://schemas.openxmlformats.org/officeDocument/2006/relationships/image" Target="../media/image9.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F40448-7DAF-8143-A446-351835518AA5}"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pt>
    <dgm:pt modelId="{DEFD7C13-7886-5744-B574-576045046FFD}">
      <dgm:prSet phldrT="[Text]"/>
      <dgm:spPr/>
      <dgm:t>
        <a:bodyPr/>
        <a:lstStyle/>
        <a:p>
          <a:pPr algn="ctr">
            <a:lnSpc>
              <a:spcPct val="100000"/>
            </a:lnSpc>
            <a:defRPr cap="all"/>
          </a:pPr>
          <a:r>
            <a:rPr lang="en-US" dirty="0"/>
            <a:t>Accountability</a:t>
          </a:r>
        </a:p>
      </dgm:t>
    </dgm:pt>
    <dgm:pt modelId="{D9E853D5-A2A0-C245-9759-F794CE4D1AB3}" type="parTrans" cxnId="{F32AA87E-CAC5-3242-9A25-280BD6DAAFB3}">
      <dgm:prSet/>
      <dgm:spPr/>
      <dgm:t>
        <a:bodyPr/>
        <a:lstStyle/>
        <a:p>
          <a:pPr algn="ctr"/>
          <a:endParaRPr lang="en-US"/>
        </a:p>
      </dgm:t>
    </dgm:pt>
    <dgm:pt modelId="{B064B5F6-C3FE-254D-92E5-962F38CAFD5D}" type="sibTrans" cxnId="{F32AA87E-CAC5-3242-9A25-280BD6DAAFB3}">
      <dgm:prSet/>
      <dgm:spPr/>
      <dgm:t>
        <a:bodyPr/>
        <a:lstStyle/>
        <a:p>
          <a:pPr algn="ctr"/>
          <a:endParaRPr lang="en-US"/>
        </a:p>
      </dgm:t>
    </dgm:pt>
    <dgm:pt modelId="{3790B6C1-82A6-C145-8133-BEEA9D71141C}">
      <dgm:prSet phldrT="[Text]"/>
      <dgm:spPr/>
      <dgm:t>
        <a:bodyPr/>
        <a:lstStyle/>
        <a:p>
          <a:pPr algn="ctr">
            <a:lnSpc>
              <a:spcPct val="100000"/>
            </a:lnSpc>
            <a:defRPr cap="all"/>
          </a:pPr>
          <a:r>
            <a:rPr lang="en-US">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Communication</a:t>
          </a:r>
          <a:endParaRPr lang="en-US"/>
        </a:p>
      </dgm:t>
    </dgm:pt>
    <dgm:pt modelId="{D9B85080-3048-4E46-9DD0-8AC38EE4BDD1}" type="parTrans" cxnId="{6A994168-8DA5-1649-93FC-0D8DFC3FB0AD}">
      <dgm:prSet/>
      <dgm:spPr/>
      <dgm:t>
        <a:bodyPr/>
        <a:lstStyle/>
        <a:p>
          <a:pPr algn="ctr"/>
          <a:endParaRPr lang="en-US"/>
        </a:p>
      </dgm:t>
    </dgm:pt>
    <dgm:pt modelId="{702E1B00-7862-E543-A26E-8EDB739E068B}" type="sibTrans" cxnId="{6A994168-8DA5-1649-93FC-0D8DFC3FB0AD}">
      <dgm:prSet/>
      <dgm:spPr/>
      <dgm:t>
        <a:bodyPr/>
        <a:lstStyle/>
        <a:p>
          <a:pPr algn="ctr"/>
          <a:endParaRPr lang="en-US"/>
        </a:p>
      </dgm:t>
    </dgm:pt>
    <dgm:pt modelId="{2E3941AF-3575-6747-843E-FAE262704F14}">
      <dgm:prSet phldrT="[Text]"/>
      <dgm:spPr/>
      <dgm:t>
        <a:bodyPr/>
        <a:lstStyle/>
        <a:p>
          <a:pPr algn="ctr">
            <a:lnSpc>
              <a:spcPct val="100000"/>
            </a:lnSpc>
            <a:defRPr cap="all"/>
          </a:pPr>
          <a:r>
            <a:rPr lang="en-US"/>
            <a:t>Accuracy</a:t>
          </a:r>
        </a:p>
      </dgm:t>
    </dgm:pt>
    <dgm:pt modelId="{2EE6B75D-693B-C24D-9783-026293D47B96}" type="parTrans" cxnId="{81EDA62A-7F69-4746-82E9-F5E843CA9A5E}">
      <dgm:prSet/>
      <dgm:spPr/>
      <dgm:t>
        <a:bodyPr/>
        <a:lstStyle/>
        <a:p>
          <a:pPr algn="ctr"/>
          <a:endParaRPr lang="en-US"/>
        </a:p>
      </dgm:t>
    </dgm:pt>
    <dgm:pt modelId="{5FCF8C13-C23B-1844-B55B-E37E54A6575C}" type="sibTrans" cxnId="{81EDA62A-7F69-4746-82E9-F5E843CA9A5E}">
      <dgm:prSet/>
      <dgm:spPr/>
      <dgm:t>
        <a:bodyPr/>
        <a:lstStyle/>
        <a:p>
          <a:pPr algn="ctr"/>
          <a:endParaRPr lang="en-US"/>
        </a:p>
      </dgm:t>
    </dgm:pt>
    <dgm:pt modelId="{68BCAC2E-BCE9-5F44-8098-C53926C79F9A}">
      <dgm:prSet phldrT="[Text]"/>
      <dgm:spPr/>
      <dgm:t>
        <a:bodyPr/>
        <a:lstStyle/>
        <a:p>
          <a:pPr algn="ctr">
            <a:lnSpc>
              <a:spcPct val="100000"/>
            </a:lnSpc>
            <a:defRPr cap="all"/>
          </a:pPr>
          <a:r>
            <a:rPr lang="en-US">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Reliability</a:t>
          </a:r>
          <a:endParaRPr lang="en-US"/>
        </a:p>
      </dgm:t>
    </dgm:pt>
    <dgm:pt modelId="{B7FA5FEA-C1CD-8B40-A092-F53F6556A671}" type="parTrans" cxnId="{BFC23974-78E1-EB4C-93E4-A3DC83F7858C}">
      <dgm:prSet/>
      <dgm:spPr/>
      <dgm:t>
        <a:bodyPr/>
        <a:lstStyle/>
        <a:p>
          <a:pPr algn="ctr"/>
          <a:endParaRPr lang="en-US"/>
        </a:p>
      </dgm:t>
    </dgm:pt>
    <dgm:pt modelId="{7FAF96F7-6F7A-3743-9425-B273B38E68E5}" type="sibTrans" cxnId="{BFC23974-78E1-EB4C-93E4-A3DC83F7858C}">
      <dgm:prSet/>
      <dgm:spPr/>
      <dgm:t>
        <a:bodyPr/>
        <a:lstStyle/>
        <a:p>
          <a:pPr algn="ctr"/>
          <a:endParaRPr lang="en-US"/>
        </a:p>
      </dgm:t>
    </dgm:pt>
    <dgm:pt modelId="{ABDB52F4-BA64-A645-9B0C-4DD941DE461D}">
      <dgm:prSet/>
      <dgm:spPr/>
      <dgm:t>
        <a:bodyPr/>
        <a:lstStyle/>
        <a:p>
          <a:pPr algn="ctr">
            <a:lnSpc>
              <a:spcPct val="100000"/>
            </a:lnSpc>
            <a:defRPr cap="all"/>
          </a:pPr>
          <a:r>
            <a:rPr lang="en-US">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Integrity</a:t>
          </a:r>
          <a:endParaRPr lang="en-US"/>
        </a:p>
      </dgm:t>
    </dgm:pt>
    <dgm:pt modelId="{9138C411-EF63-5940-9950-F557643097CE}" type="parTrans" cxnId="{717B5653-FA90-C243-BBEF-18FD0129CACB}">
      <dgm:prSet/>
      <dgm:spPr/>
      <dgm:t>
        <a:bodyPr/>
        <a:lstStyle/>
        <a:p>
          <a:pPr algn="ctr"/>
          <a:endParaRPr lang="en-US"/>
        </a:p>
      </dgm:t>
    </dgm:pt>
    <dgm:pt modelId="{7BBB2682-1358-6E4A-8E3A-ECD62D6B8A50}" type="sibTrans" cxnId="{717B5653-FA90-C243-BBEF-18FD0129CACB}">
      <dgm:prSet/>
      <dgm:spPr/>
      <dgm:t>
        <a:bodyPr/>
        <a:lstStyle/>
        <a:p>
          <a:pPr algn="ctr"/>
          <a:endParaRPr lang="en-US"/>
        </a:p>
      </dgm:t>
    </dgm:pt>
    <dgm:pt modelId="{71F32166-639B-F24D-BFB5-71A68AC32467}">
      <dgm:prSet/>
      <dgm:spPr/>
      <dgm:t>
        <a:bodyPr/>
        <a:lstStyle/>
        <a:p>
          <a:pPr algn="ctr">
            <a:lnSpc>
              <a:spcPct val="100000"/>
            </a:lnSpc>
            <a:defRPr cap="all"/>
          </a:pPr>
          <a:r>
            <a:rPr lang="en-US">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Transparency</a:t>
          </a:r>
          <a:endParaRPr lang="en-US"/>
        </a:p>
      </dgm:t>
    </dgm:pt>
    <dgm:pt modelId="{353A11F7-3FFA-7E46-A864-634A161EDFD5}" type="parTrans" cxnId="{1B0DC106-D917-0246-863C-196754DE7805}">
      <dgm:prSet/>
      <dgm:spPr/>
      <dgm:t>
        <a:bodyPr/>
        <a:lstStyle/>
        <a:p>
          <a:pPr algn="ctr"/>
          <a:endParaRPr lang="en-US"/>
        </a:p>
      </dgm:t>
    </dgm:pt>
    <dgm:pt modelId="{F4047C8E-09FD-4E4D-AC45-10AFCB099A3D}" type="sibTrans" cxnId="{1B0DC106-D917-0246-863C-196754DE7805}">
      <dgm:prSet/>
      <dgm:spPr/>
      <dgm:t>
        <a:bodyPr/>
        <a:lstStyle/>
        <a:p>
          <a:pPr algn="ctr"/>
          <a:endParaRPr lang="en-US"/>
        </a:p>
      </dgm:t>
    </dgm:pt>
    <dgm:pt modelId="{3C7FB899-5B21-4E04-9267-7570A8EA7C2F}" type="pres">
      <dgm:prSet presAssocID="{1FF40448-7DAF-8143-A446-351835518AA5}" presName="root" presStyleCnt="0">
        <dgm:presLayoutVars>
          <dgm:dir/>
          <dgm:resizeHandles val="exact"/>
        </dgm:presLayoutVars>
      </dgm:prSet>
      <dgm:spPr/>
    </dgm:pt>
    <dgm:pt modelId="{25FD36F6-4E98-44D8-BE3B-84BED9965B04}" type="pres">
      <dgm:prSet presAssocID="{DEFD7C13-7886-5744-B574-576045046FFD}" presName="compNode" presStyleCnt="0"/>
      <dgm:spPr/>
    </dgm:pt>
    <dgm:pt modelId="{6531A9BF-631F-4B0C-9D03-1F0CC8503FDA}" type="pres">
      <dgm:prSet presAssocID="{DEFD7C13-7886-5744-B574-576045046FFD}" presName="iconBgRect" presStyleLbl="bgShp" presStyleIdx="0" presStyleCnt="6"/>
      <dgm:spPr/>
    </dgm:pt>
    <dgm:pt modelId="{A37613B7-8642-4E8D-AC3E-72227716918A}" type="pres">
      <dgm:prSet presAssocID="{DEFD7C13-7886-5744-B574-576045046FFD}" presName="iconRect" presStyleLbl="node1" presStyleIdx="0" presStyleCnt="6"/>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list"/>
        </a:ext>
      </dgm:extLst>
    </dgm:pt>
    <dgm:pt modelId="{EA5630BB-4A6E-4518-A4B9-495D370AE644}" type="pres">
      <dgm:prSet presAssocID="{DEFD7C13-7886-5744-B574-576045046FFD}" presName="spaceRect" presStyleCnt="0"/>
      <dgm:spPr/>
    </dgm:pt>
    <dgm:pt modelId="{600E7683-0639-4C8B-868F-E4B59D4638F2}" type="pres">
      <dgm:prSet presAssocID="{DEFD7C13-7886-5744-B574-576045046FFD}" presName="textRect" presStyleLbl="revTx" presStyleIdx="0" presStyleCnt="6">
        <dgm:presLayoutVars>
          <dgm:chMax val="1"/>
          <dgm:chPref val="1"/>
        </dgm:presLayoutVars>
      </dgm:prSet>
      <dgm:spPr/>
      <dgm:t>
        <a:bodyPr/>
        <a:lstStyle/>
        <a:p>
          <a:endParaRPr lang="en-US"/>
        </a:p>
      </dgm:t>
    </dgm:pt>
    <dgm:pt modelId="{F337C1FA-B036-4FD5-BDF0-78F8665567B2}" type="pres">
      <dgm:prSet presAssocID="{B064B5F6-C3FE-254D-92E5-962F38CAFD5D}" presName="sibTrans" presStyleCnt="0"/>
      <dgm:spPr/>
    </dgm:pt>
    <dgm:pt modelId="{5609155A-39B8-4A54-A587-9AFAF1C09DED}" type="pres">
      <dgm:prSet presAssocID="{3790B6C1-82A6-C145-8133-BEEA9D71141C}" presName="compNode" presStyleCnt="0"/>
      <dgm:spPr/>
    </dgm:pt>
    <dgm:pt modelId="{6C4ED3F1-EEB2-4DD8-89F8-51FAED5D3D62}" type="pres">
      <dgm:prSet presAssocID="{3790B6C1-82A6-C145-8133-BEEA9D71141C}" presName="iconBgRect" presStyleLbl="bgShp" presStyleIdx="1" presStyleCnt="6"/>
      <dgm:spPr/>
    </dgm:pt>
    <dgm:pt modelId="{BCDAC934-E298-4C95-B2E2-B53F59A41260}" type="pres">
      <dgm:prSet presAssocID="{3790B6C1-82A6-C145-8133-BEEA9D71141C}" presName="iconRect" presStyleLbl="node1" presStyleIdx="1" presStyleCnt="6"/>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at"/>
        </a:ext>
      </dgm:extLst>
    </dgm:pt>
    <dgm:pt modelId="{68BDD0EF-DB80-4FBA-B6FC-74FA8CCE2703}" type="pres">
      <dgm:prSet presAssocID="{3790B6C1-82A6-C145-8133-BEEA9D71141C}" presName="spaceRect" presStyleCnt="0"/>
      <dgm:spPr/>
    </dgm:pt>
    <dgm:pt modelId="{E1337087-0050-487C-A369-54AA8FBEAE1F}" type="pres">
      <dgm:prSet presAssocID="{3790B6C1-82A6-C145-8133-BEEA9D71141C}" presName="textRect" presStyleLbl="revTx" presStyleIdx="1" presStyleCnt="6">
        <dgm:presLayoutVars>
          <dgm:chMax val="1"/>
          <dgm:chPref val="1"/>
        </dgm:presLayoutVars>
      </dgm:prSet>
      <dgm:spPr/>
      <dgm:t>
        <a:bodyPr/>
        <a:lstStyle/>
        <a:p>
          <a:endParaRPr lang="en-US"/>
        </a:p>
      </dgm:t>
    </dgm:pt>
    <dgm:pt modelId="{EC9F29E4-D6C1-4726-9082-D17C5985ACF0}" type="pres">
      <dgm:prSet presAssocID="{702E1B00-7862-E543-A26E-8EDB739E068B}" presName="sibTrans" presStyleCnt="0"/>
      <dgm:spPr/>
    </dgm:pt>
    <dgm:pt modelId="{9215DE77-A04A-483E-98FD-AD042D36B3F6}" type="pres">
      <dgm:prSet presAssocID="{2E3941AF-3575-6747-843E-FAE262704F14}" presName="compNode" presStyleCnt="0"/>
      <dgm:spPr/>
    </dgm:pt>
    <dgm:pt modelId="{26069434-B755-407A-8093-210DF1250BBC}" type="pres">
      <dgm:prSet presAssocID="{2E3941AF-3575-6747-843E-FAE262704F14}" presName="iconBgRect" presStyleLbl="bgShp" presStyleIdx="2" presStyleCnt="6"/>
      <dgm:spPr/>
    </dgm:pt>
    <dgm:pt modelId="{48ED642C-8B43-457C-A0DC-E22EC0B474DB}" type="pres">
      <dgm:prSet presAssocID="{2E3941AF-3575-6747-843E-FAE262704F14}" presName="iconRect" presStyleLbl="node1" presStyleIdx="2" presStyleCnt="6"/>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ullseye"/>
        </a:ext>
      </dgm:extLst>
    </dgm:pt>
    <dgm:pt modelId="{FA008AD1-76A5-4530-9791-6F5F91E5CBFA}" type="pres">
      <dgm:prSet presAssocID="{2E3941AF-3575-6747-843E-FAE262704F14}" presName="spaceRect" presStyleCnt="0"/>
      <dgm:spPr/>
    </dgm:pt>
    <dgm:pt modelId="{565E840D-F946-44D5-9F5C-B041E38AD6FB}" type="pres">
      <dgm:prSet presAssocID="{2E3941AF-3575-6747-843E-FAE262704F14}" presName="textRect" presStyleLbl="revTx" presStyleIdx="2" presStyleCnt="6">
        <dgm:presLayoutVars>
          <dgm:chMax val="1"/>
          <dgm:chPref val="1"/>
        </dgm:presLayoutVars>
      </dgm:prSet>
      <dgm:spPr/>
      <dgm:t>
        <a:bodyPr/>
        <a:lstStyle/>
        <a:p>
          <a:endParaRPr lang="en-US"/>
        </a:p>
      </dgm:t>
    </dgm:pt>
    <dgm:pt modelId="{2053D4B4-E472-4E55-86C9-3EAB4B4A75E8}" type="pres">
      <dgm:prSet presAssocID="{5FCF8C13-C23B-1844-B55B-E37E54A6575C}" presName="sibTrans" presStyleCnt="0"/>
      <dgm:spPr/>
    </dgm:pt>
    <dgm:pt modelId="{E0EDBBD7-AFAF-4463-8340-B305EAE34C1D}" type="pres">
      <dgm:prSet presAssocID="{68BCAC2E-BCE9-5F44-8098-C53926C79F9A}" presName="compNode" presStyleCnt="0"/>
      <dgm:spPr/>
    </dgm:pt>
    <dgm:pt modelId="{5EFBCFB5-19AD-48CB-BC82-8D03D1BBF6A2}" type="pres">
      <dgm:prSet presAssocID="{68BCAC2E-BCE9-5F44-8098-C53926C79F9A}" presName="iconBgRect" presStyleLbl="bgShp" presStyleIdx="3" presStyleCnt="6"/>
      <dgm:spPr/>
    </dgm:pt>
    <dgm:pt modelId="{4FD2C792-61D3-4D4C-8CE2-F4FD439FBD56}" type="pres">
      <dgm:prSet presAssocID="{68BCAC2E-BCE9-5F44-8098-C53926C79F9A}" presName="iconRect" presStyleLbl="node1" presStyleIdx="3" presStyleCnt="6"/>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cales of Justice"/>
        </a:ext>
      </dgm:extLst>
    </dgm:pt>
    <dgm:pt modelId="{C4090EB6-1A35-4F52-A918-45789C02C13F}" type="pres">
      <dgm:prSet presAssocID="{68BCAC2E-BCE9-5F44-8098-C53926C79F9A}" presName="spaceRect" presStyleCnt="0"/>
      <dgm:spPr/>
    </dgm:pt>
    <dgm:pt modelId="{56D91E95-1AEA-48DA-B4CC-EF150F521720}" type="pres">
      <dgm:prSet presAssocID="{68BCAC2E-BCE9-5F44-8098-C53926C79F9A}" presName="textRect" presStyleLbl="revTx" presStyleIdx="3" presStyleCnt="6">
        <dgm:presLayoutVars>
          <dgm:chMax val="1"/>
          <dgm:chPref val="1"/>
        </dgm:presLayoutVars>
      </dgm:prSet>
      <dgm:spPr/>
      <dgm:t>
        <a:bodyPr/>
        <a:lstStyle/>
        <a:p>
          <a:endParaRPr lang="en-US"/>
        </a:p>
      </dgm:t>
    </dgm:pt>
    <dgm:pt modelId="{60888B31-0D23-4FEC-8271-9FC4BE9400A7}" type="pres">
      <dgm:prSet presAssocID="{7FAF96F7-6F7A-3743-9425-B273B38E68E5}" presName="sibTrans" presStyleCnt="0"/>
      <dgm:spPr/>
    </dgm:pt>
    <dgm:pt modelId="{B81EBC65-CB9F-4A07-AC43-9F4913C1F6C1}" type="pres">
      <dgm:prSet presAssocID="{71F32166-639B-F24D-BFB5-71A68AC32467}" presName="compNode" presStyleCnt="0"/>
      <dgm:spPr/>
    </dgm:pt>
    <dgm:pt modelId="{69AF63B2-6A0A-47B5-8766-33E81791CA71}" type="pres">
      <dgm:prSet presAssocID="{71F32166-639B-F24D-BFB5-71A68AC32467}" presName="iconBgRect" presStyleLbl="bgShp" presStyleIdx="4" presStyleCnt="6"/>
      <dgm:spPr/>
    </dgm:pt>
    <dgm:pt modelId="{4F5F3EE2-84F0-431F-AC94-D2FB265D5C79}" type="pres">
      <dgm:prSet presAssocID="{71F32166-639B-F24D-BFB5-71A68AC32467}" presName="iconRect" presStyleLbl="node1" presStyleIdx="4" presStyleCnt="6"/>
      <dgm:spPr>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Wreath"/>
        </a:ext>
      </dgm:extLst>
    </dgm:pt>
    <dgm:pt modelId="{5089072F-8249-4807-8B51-4A1DD828B72B}" type="pres">
      <dgm:prSet presAssocID="{71F32166-639B-F24D-BFB5-71A68AC32467}" presName="spaceRect" presStyleCnt="0"/>
      <dgm:spPr/>
    </dgm:pt>
    <dgm:pt modelId="{F884B78E-CD17-4E57-B404-72A6EDBDA704}" type="pres">
      <dgm:prSet presAssocID="{71F32166-639B-F24D-BFB5-71A68AC32467}" presName="textRect" presStyleLbl="revTx" presStyleIdx="4" presStyleCnt="6">
        <dgm:presLayoutVars>
          <dgm:chMax val="1"/>
          <dgm:chPref val="1"/>
        </dgm:presLayoutVars>
      </dgm:prSet>
      <dgm:spPr/>
      <dgm:t>
        <a:bodyPr/>
        <a:lstStyle/>
        <a:p>
          <a:endParaRPr lang="en-US"/>
        </a:p>
      </dgm:t>
    </dgm:pt>
    <dgm:pt modelId="{19A48E8E-A500-429E-B0B7-2B53B799176F}" type="pres">
      <dgm:prSet presAssocID="{F4047C8E-09FD-4E4D-AC45-10AFCB099A3D}" presName="sibTrans" presStyleCnt="0"/>
      <dgm:spPr/>
    </dgm:pt>
    <dgm:pt modelId="{43F9D211-2A55-49B8-A7D1-C8C1D1332B20}" type="pres">
      <dgm:prSet presAssocID="{ABDB52F4-BA64-A645-9B0C-4DD941DE461D}" presName="compNode" presStyleCnt="0"/>
      <dgm:spPr/>
    </dgm:pt>
    <dgm:pt modelId="{658C2500-26D9-4458-BFA7-B2E2B54DAB00}" type="pres">
      <dgm:prSet presAssocID="{ABDB52F4-BA64-A645-9B0C-4DD941DE461D}" presName="iconBgRect" presStyleLbl="bgShp" presStyleIdx="5" presStyleCnt="6"/>
      <dgm:spPr/>
    </dgm:pt>
    <dgm:pt modelId="{801A6FF2-311D-4F24-8523-9FD6457844C5}" type="pres">
      <dgm:prSet presAssocID="{ABDB52F4-BA64-A645-9B0C-4DD941DE461D}" presName="iconRect" presStyleLbl="node1" presStyleIdx="5" presStyleCnt="6"/>
      <dgm:spPr>
        <a:blipFill>
          <a:blip xmlns:r="http://schemas.openxmlformats.org/officeDocument/2006/relationships" r:embed="rId11" cstate="print">
            <a:extLst>
              <a:ext uri="{28A0092B-C50C-407E-A947-70E740481C1C}">
                <a14:useLocalDpi xmlns:a14="http://schemas.microsoft.com/office/drawing/2010/main" val="0"/>
              </a:ext>
              <a:ext uri="{96DAC541-7B7A-43D3-8B79-37D633B846F1}">
                <asvg:svgBlip xmlns=""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Magnifying glass"/>
        </a:ext>
      </dgm:extLst>
    </dgm:pt>
    <dgm:pt modelId="{2CFA58DE-E986-485A-8738-80EBF9EB7124}" type="pres">
      <dgm:prSet presAssocID="{ABDB52F4-BA64-A645-9B0C-4DD941DE461D}" presName="spaceRect" presStyleCnt="0"/>
      <dgm:spPr/>
    </dgm:pt>
    <dgm:pt modelId="{BA656726-6FD1-4B90-A1C4-88C054561BF2}" type="pres">
      <dgm:prSet presAssocID="{ABDB52F4-BA64-A645-9B0C-4DD941DE461D}" presName="textRect" presStyleLbl="revTx" presStyleIdx="5" presStyleCnt="6">
        <dgm:presLayoutVars>
          <dgm:chMax val="1"/>
          <dgm:chPref val="1"/>
        </dgm:presLayoutVars>
      </dgm:prSet>
      <dgm:spPr/>
      <dgm:t>
        <a:bodyPr/>
        <a:lstStyle/>
        <a:p>
          <a:endParaRPr lang="en-US"/>
        </a:p>
      </dgm:t>
    </dgm:pt>
  </dgm:ptLst>
  <dgm:cxnLst>
    <dgm:cxn modelId="{1FEE1894-9848-4C45-8314-7906AD21A337}" type="presOf" srcId="{DEFD7C13-7886-5744-B574-576045046FFD}" destId="{600E7683-0639-4C8B-868F-E4B59D4638F2}" srcOrd="0" destOrd="0" presId="urn:microsoft.com/office/officeart/2018/5/layout/IconCircleLabelList"/>
    <dgm:cxn modelId="{E5B8AF0E-B26C-43C4-BD57-02E2C23EACE5}" type="presOf" srcId="{68BCAC2E-BCE9-5F44-8098-C53926C79F9A}" destId="{56D91E95-1AEA-48DA-B4CC-EF150F521720}" srcOrd="0" destOrd="0" presId="urn:microsoft.com/office/officeart/2018/5/layout/IconCircleLabelList"/>
    <dgm:cxn modelId="{453E5150-D42A-428D-BCED-6ED1307EE248}" type="presOf" srcId="{71F32166-639B-F24D-BFB5-71A68AC32467}" destId="{F884B78E-CD17-4E57-B404-72A6EDBDA704}" srcOrd="0" destOrd="0" presId="urn:microsoft.com/office/officeart/2018/5/layout/IconCircleLabelList"/>
    <dgm:cxn modelId="{98E3B34F-35D5-44FB-9878-10A944B4AB99}" type="presOf" srcId="{ABDB52F4-BA64-A645-9B0C-4DD941DE461D}" destId="{BA656726-6FD1-4B90-A1C4-88C054561BF2}" srcOrd="0" destOrd="0" presId="urn:microsoft.com/office/officeart/2018/5/layout/IconCircleLabelList"/>
    <dgm:cxn modelId="{1E9653E5-F149-4F3A-A3B2-48789CF8F4EF}" type="presOf" srcId="{2E3941AF-3575-6747-843E-FAE262704F14}" destId="{565E840D-F946-44D5-9F5C-B041E38AD6FB}" srcOrd="0" destOrd="0" presId="urn:microsoft.com/office/officeart/2018/5/layout/IconCircleLabelList"/>
    <dgm:cxn modelId="{BFC23974-78E1-EB4C-93E4-A3DC83F7858C}" srcId="{1FF40448-7DAF-8143-A446-351835518AA5}" destId="{68BCAC2E-BCE9-5F44-8098-C53926C79F9A}" srcOrd="3" destOrd="0" parTransId="{B7FA5FEA-C1CD-8B40-A092-F53F6556A671}" sibTransId="{7FAF96F7-6F7A-3743-9425-B273B38E68E5}"/>
    <dgm:cxn modelId="{81EDA62A-7F69-4746-82E9-F5E843CA9A5E}" srcId="{1FF40448-7DAF-8143-A446-351835518AA5}" destId="{2E3941AF-3575-6747-843E-FAE262704F14}" srcOrd="2" destOrd="0" parTransId="{2EE6B75D-693B-C24D-9783-026293D47B96}" sibTransId="{5FCF8C13-C23B-1844-B55B-E37E54A6575C}"/>
    <dgm:cxn modelId="{D1D34625-AF7B-4E0E-AF1F-6F6E68084533}" type="presOf" srcId="{3790B6C1-82A6-C145-8133-BEEA9D71141C}" destId="{E1337087-0050-487C-A369-54AA8FBEAE1F}" srcOrd="0" destOrd="0" presId="urn:microsoft.com/office/officeart/2018/5/layout/IconCircleLabelList"/>
    <dgm:cxn modelId="{1B0DC106-D917-0246-863C-196754DE7805}" srcId="{1FF40448-7DAF-8143-A446-351835518AA5}" destId="{71F32166-639B-F24D-BFB5-71A68AC32467}" srcOrd="4" destOrd="0" parTransId="{353A11F7-3FFA-7E46-A864-634A161EDFD5}" sibTransId="{F4047C8E-09FD-4E4D-AC45-10AFCB099A3D}"/>
    <dgm:cxn modelId="{717B5653-FA90-C243-BBEF-18FD0129CACB}" srcId="{1FF40448-7DAF-8143-A446-351835518AA5}" destId="{ABDB52F4-BA64-A645-9B0C-4DD941DE461D}" srcOrd="5" destOrd="0" parTransId="{9138C411-EF63-5940-9950-F557643097CE}" sibTransId="{7BBB2682-1358-6E4A-8E3A-ECD62D6B8A50}"/>
    <dgm:cxn modelId="{9EAE9244-799E-4809-9C05-B73E44783260}" type="presOf" srcId="{1FF40448-7DAF-8143-A446-351835518AA5}" destId="{3C7FB899-5B21-4E04-9267-7570A8EA7C2F}" srcOrd="0" destOrd="0" presId="urn:microsoft.com/office/officeart/2018/5/layout/IconCircleLabelList"/>
    <dgm:cxn modelId="{F32AA87E-CAC5-3242-9A25-280BD6DAAFB3}" srcId="{1FF40448-7DAF-8143-A446-351835518AA5}" destId="{DEFD7C13-7886-5744-B574-576045046FFD}" srcOrd="0" destOrd="0" parTransId="{D9E853D5-A2A0-C245-9759-F794CE4D1AB3}" sibTransId="{B064B5F6-C3FE-254D-92E5-962F38CAFD5D}"/>
    <dgm:cxn modelId="{6A994168-8DA5-1649-93FC-0D8DFC3FB0AD}" srcId="{1FF40448-7DAF-8143-A446-351835518AA5}" destId="{3790B6C1-82A6-C145-8133-BEEA9D71141C}" srcOrd="1" destOrd="0" parTransId="{D9B85080-3048-4E46-9DD0-8AC38EE4BDD1}" sibTransId="{702E1B00-7862-E543-A26E-8EDB739E068B}"/>
    <dgm:cxn modelId="{1A61595F-2E7A-432E-893E-6AF73DD66761}" type="presParOf" srcId="{3C7FB899-5B21-4E04-9267-7570A8EA7C2F}" destId="{25FD36F6-4E98-44D8-BE3B-84BED9965B04}" srcOrd="0" destOrd="0" presId="urn:microsoft.com/office/officeart/2018/5/layout/IconCircleLabelList"/>
    <dgm:cxn modelId="{BDE17E7D-8C69-43FE-ACA5-440813E84CCA}" type="presParOf" srcId="{25FD36F6-4E98-44D8-BE3B-84BED9965B04}" destId="{6531A9BF-631F-4B0C-9D03-1F0CC8503FDA}" srcOrd="0" destOrd="0" presId="urn:microsoft.com/office/officeart/2018/5/layout/IconCircleLabelList"/>
    <dgm:cxn modelId="{6A12BA8C-E884-464F-AD45-B9A939F65EF1}" type="presParOf" srcId="{25FD36F6-4E98-44D8-BE3B-84BED9965B04}" destId="{A37613B7-8642-4E8D-AC3E-72227716918A}" srcOrd="1" destOrd="0" presId="urn:microsoft.com/office/officeart/2018/5/layout/IconCircleLabelList"/>
    <dgm:cxn modelId="{C0D013F0-B184-4BA9-963A-BD78F7B3B41E}" type="presParOf" srcId="{25FD36F6-4E98-44D8-BE3B-84BED9965B04}" destId="{EA5630BB-4A6E-4518-A4B9-495D370AE644}" srcOrd="2" destOrd="0" presId="urn:microsoft.com/office/officeart/2018/5/layout/IconCircleLabelList"/>
    <dgm:cxn modelId="{A8FAC865-A452-4CAD-A98A-2B6032B616B2}" type="presParOf" srcId="{25FD36F6-4E98-44D8-BE3B-84BED9965B04}" destId="{600E7683-0639-4C8B-868F-E4B59D4638F2}" srcOrd="3" destOrd="0" presId="urn:microsoft.com/office/officeart/2018/5/layout/IconCircleLabelList"/>
    <dgm:cxn modelId="{A9F710AC-9742-432B-80B1-DB0A6C12C895}" type="presParOf" srcId="{3C7FB899-5B21-4E04-9267-7570A8EA7C2F}" destId="{F337C1FA-B036-4FD5-BDF0-78F8665567B2}" srcOrd="1" destOrd="0" presId="urn:microsoft.com/office/officeart/2018/5/layout/IconCircleLabelList"/>
    <dgm:cxn modelId="{E327C67A-D578-4AEC-9497-3B15A92410B5}" type="presParOf" srcId="{3C7FB899-5B21-4E04-9267-7570A8EA7C2F}" destId="{5609155A-39B8-4A54-A587-9AFAF1C09DED}" srcOrd="2" destOrd="0" presId="urn:microsoft.com/office/officeart/2018/5/layout/IconCircleLabelList"/>
    <dgm:cxn modelId="{D156DC65-4266-4194-BD81-861665992646}" type="presParOf" srcId="{5609155A-39B8-4A54-A587-9AFAF1C09DED}" destId="{6C4ED3F1-EEB2-4DD8-89F8-51FAED5D3D62}" srcOrd="0" destOrd="0" presId="urn:microsoft.com/office/officeart/2018/5/layout/IconCircleLabelList"/>
    <dgm:cxn modelId="{765D1141-EA21-433E-BAE3-F010AFF1AB43}" type="presParOf" srcId="{5609155A-39B8-4A54-A587-9AFAF1C09DED}" destId="{BCDAC934-E298-4C95-B2E2-B53F59A41260}" srcOrd="1" destOrd="0" presId="urn:microsoft.com/office/officeart/2018/5/layout/IconCircleLabelList"/>
    <dgm:cxn modelId="{E51253C6-898E-40BF-BF92-FE90C7F9F82C}" type="presParOf" srcId="{5609155A-39B8-4A54-A587-9AFAF1C09DED}" destId="{68BDD0EF-DB80-4FBA-B6FC-74FA8CCE2703}" srcOrd="2" destOrd="0" presId="urn:microsoft.com/office/officeart/2018/5/layout/IconCircleLabelList"/>
    <dgm:cxn modelId="{412EE475-2237-4EA9-86E0-73A8CEE7E94F}" type="presParOf" srcId="{5609155A-39B8-4A54-A587-9AFAF1C09DED}" destId="{E1337087-0050-487C-A369-54AA8FBEAE1F}" srcOrd="3" destOrd="0" presId="urn:microsoft.com/office/officeart/2018/5/layout/IconCircleLabelList"/>
    <dgm:cxn modelId="{E8EC66AF-852A-4992-8142-219BAB049260}" type="presParOf" srcId="{3C7FB899-5B21-4E04-9267-7570A8EA7C2F}" destId="{EC9F29E4-D6C1-4726-9082-D17C5985ACF0}" srcOrd="3" destOrd="0" presId="urn:microsoft.com/office/officeart/2018/5/layout/IconCircleLabelList"/>
    <dgm:cxn modelId="{6A66D8E6-F9DE-4B72-8C71-C2F97256F7EB}" type="presParOf" srcId="{3C7FB899-5B21-4E04-9267-7570A8EA7C2F}" destId="{9215DE77-A04A-483E-98FD-AD042D36B3F6}" srcOrd="4" destOrd="0" presId="urn:microsoft.com/office/officeart/2018/5/layout/IconCircleLabelList"/>
    <dgm:cxn modelId="{9623BAC3-8400-418F-9B20-913DAFE73C1F}" type="presParOf" srcId="{9215DE77-A04A-483E-98FD-AD042D36B3F6}" destId="{26069434-B755-407A-8093-210DF1250BBC}" srcOrd="0" destOrd="0" presId="urn:microsoft.com/office/officeart/2018/5/layout/IconCircleLabelList"/>
    <dgm:cxn modelId="{4B9FE831-DF5E-428B-B7D9-EEACF476CBFB}" type="presParOf" srcId="{9215DE77-A04A-483E-98FD-AD042D36B3F6}" destId="{48ED642C-8B43-457C-A0DC-E22EC0B474DB}" srcOrd="1" destOrd="0" presId="urn:microsoft.com/office/officeart/2018/5/layout/IconCircleLabelList"/>
    <dgm:cxn modelId="{FB77311B-89AC-4F52-8236-0C24BFAADED3}" type="presParOf" srcId="{9215DE77-A04A-483E-98FD-AD042D36B3F6}" destId="{FA008AD1-76A5-4530-9791-6F5F91E5CBFA}" srcOrd="2" destOrd="0" presId="urn:microsoft.com/office/officeart/2018/5/layout/IconCircleLabelList"/>
    <dgm:cxn modelId="{69968FE0-25BE-4CAC-AB70-9B50DC72C92E}" type="presParOf" srcId="{9215DE77-A04A-483E-98FD-AD042D36B3F6}" destId="{565E840D-F946-44D5-9F5C-B041E38AD6FB}" srcOrd="3" destOrd="0" presId="urn:microsoft.com/office/officeart/2018/5/layout/IconCircleLabelList"/>
    <dgm:cxn modelId="{42835E5A-D45B-4989-876F-B20FB5FEAE98}" type="presParOf" srcId="{3C7FB899-5B21-4E04-9267-7570A8EA7C2F}" destId="{2053D4B4-E472-4E55-86C9-3EAB4B4A75E8}" srcOrd="5" destOrd="0" presId="urn:microsoft.com/office/officeart/2018/5/layout/IconCircleLabelList"/>
    <dgm:cxn modelId="{D68936F9-1589-4268-BEE4-1231149AC535}" type="presParOf" srcId="{3C7FB899-5B21-4E04-9267-7570A8EA7C2F}" destId="{E0EDBBD7-AFAF-4463-8340-B305EAE34C1D}" srcOrd="6" destOrd="0" presId="urn:microsoft.com/office/officeart/2018/5/layout/IconCircleLabelList"/>
    <dgm:cxn modelId="{348F72DC-7E62-4D4F-A581-D54A8DA10CE4}" type="presParOf" srcId="{E0EDBBD7-AFAF-4463-8340-B305EAE34C1D}" destId="{5EFBCFB5-19AD-48CB-BC82-8D03D1BBF6A2}" srcOrd="0" destOrd="0" presId="urn:microsoft.com/office/officeart/2018/5/layout/IconCircleLabelList"/>
    <dgm:cxn modelId="{22020C6A-CF5E-470B-A0D5-34BDC076BF59}" type="presParOf" srcId="{E0EDBBD7-AFAF-4463-8340-B305EAE34C1D}" destId="{4FD2C792-61D3-4D4C-8CE2-F4FD439FBD56}" srcOrd="1" destOrd="0" presId="urn:microsoft.com/office/officeart/2018/5/layout/IconCircleLabelList"/>
    <dgm:cxn modelId="{8E9B9990-ACFC-4E76-AD14-668771AF255E}" type="presParOf" srcId="{E0EDBBD7-AFAF-4463-8340-B305EAE34C1D}" destId="{C4090EB6-1A35-4F52-A918-45789C02C13F}" srcOrd="2" destOrd="0" presId="urn:microsoft.com/office/officeart/2018/5/layout/IconCircleLabelList"/>
    <dgm:cxn modelId="{18B527CE-49E0-434F-B793-A0F63BEF4925}" type="presParOf" srcId="{E0EDBBD7-AFAF-4463-8340-B305EAE34C1D}" destId="{56D91E95-1AEA-48DA-B4CC-EF150F521720}" srcOrd="3" destOrd="0" presId="urn:microsoft.com/office/officeart/2018/5/layout/IconCircleLabelList"/>
    <dgm:cxn modelId="{03E9FC0B-3558-46D0-A8B8-B2077F362A1A}" type="presParOf" srcId="{3C7FB899-5B21-4E04-9267-7570A8EA7C2F}" destId="{60888B31-0D23-4FEC-8271-9FC4BE9400A7}" srcOrd="7" destOrd="0" presId="urn:microsoft.com/office/officeart/2018/5/layout/IconCircleLabelList"/>
    <dgm:cxn modelId="{180D133C-4903-4DA2-A208-EFF87B6CFD67}" type="presParOf" srcId="{3C7FB899-5B21-4E04-9267-7570A8EA7C2F}" destId="{B81EBC65-CB9F-4A07-AC43-9F4913C1F6C1}" srcOrd="8" destOrd="0" presId="urn:microsoft.com/office/officeart/2018/5/layout/IconCircleLabelList"/>
    <dgm:cxn modelId="{74D16EC4-E5B2-40E4-92EC-5556B89D4F64}" type="presParOf" srcId="{B81EBC65-CB9F-4A07-AC43-9F4913C1F6C1}" destId="{69AF63B2-6A0A-47B5-8766-33E81791CA71}" srcOrd="0" destOrd="0" presId="urn:microsoft.com/office/officeart/2018/5/layout/IconCircleLabelList"/>
    <dgm:cxn modelId="{23B54385-D956-4468-B1C6-BF0D87F158C8}" type="presParOf" srcId="{B81EBC65-CB9F-4A07-AC43-9F4913C1F6C1}" destId="{4F5F3EE2-84F0-431F-AC94-D2FB265D5C79}" srcOrd="1" destOrd="0" presId="urn:microsoft.com/office/officeart/2018/5/layout/IconCircleLabelList"/>
    <dgm:cxn modelId="{5FC37D14-DE8D-4372-BF2A-38F4ABA1B6BF}" type="presParOf" srcId="{B81EBC65-CB9F-4A07-AC43-9F4913C1F6C1}" destId="{5089072F-8249-4807-8B51-4A1DD828B72B}" srcOrd="2" destOrd="0" presId="urn:microsoft.com/office/officeart/2018/5/layout/IconCircleLabelList"/>
    <dgm:cxn modelId="{0E14DAAD-3771-4A95-AA9C-6EF275E0E920}" type="presParOf" srcId="{B81EBC65-CB9F-4A07-AC43-9F4913C1F6C1}" destId="{F884B78E-CD17-4E57-B404-72A6EDBDA704}" srcOrd="3" destOrd="0" presId="urn:microsoft.com/office/officeart/2018/5/layout/IconCircleLabelList"/>
    <dgm:cxn modelId="{D51B6F0F-7777-4F3D-A915-8857266B99BF}" type="presParOf" srcId="{3C7FB899-5B21-4E04-9267-7570A8EA7C2F}" destId="{19A48E8E-A500-429E-B0B7-2B53B799176F}" srcOrd="9" destOrd="0" presId="urn:microsoft.com/office/officeart/2018/5/layout/IconCircleLabelList"/>
    <dgm:cxn modelId="{BED7AC5F-5C22-4270-80E7-2F84B2BEADD9}" type="presParOf" srcId="{3C7FB899-5B21-4E04-9267-7570A8EA7C2F}" destId="{43F9D211-2A55-49B8-A7D1-C8C1D1332B20}" srcOrd="10" destOrd="0" presId="urn:microsoft.com/office/officeart/2018/5/layout/IconCircleLabelList"/>
    <dgm:cxn modelId="{E961343C-EFBC-40A8-A584-36833CEC0CA3}" type="presParOf" srcId="{43F9D211-2A55-49B8-A7D1-C8C1D1332B20}" destId="{658C2500-26D9-4458-BFA7-B2E2B54DAB00}" srcOrd="0" destOrd="0" presId="urn:microsoft.com/office/officeart/2018/5/layout/IconCircleLabelList"/>
    <dgm:cxn modelId="{489D4C21-041B-46D3-BB55-3AFCB66DB9E6}" type="presParOf" srcId="{43F9D211-2A55-49B8-A7D1-C8C1D1332B20}" destId="{801A6FF2-311D-4F24-8523-9FD6457844C5}" srcOrd="1" destOrd="0" presId="urn:microsoft.com/office/officeart/2018/5/layout/IconCircleLabelList"/>
    <dgm:cxn modelId="{078CDC58-8609-44B7-A06D-2F79C88CF87E}" type="presParOf" srcId="{43F9D211-2A55-49B8-A7D1-C8C1D1332B20}" destId="{2CFA58DE-E986-485A-8738-80EBF9EB7124}" srcOrd="2" destOrd="0" presId="urn:microsoft.com/office/officeart/2018/5/layout/IconCircleLabelList"/>
    <dgm:cxn modelId="{8C1CDCED-F550-4CD4-A56A-69EF7A6322F9}" type="presParOf" srcId="{43F9D211-2A55-49B8-A7D1-C8C1D1332B20}" destId="{BA656726-6FD1-4B90-A1C4-88C054561BF2}" srcOrd="3" destOrd="0" presId="urn:microsoft.com/office/officeart/2018/5/layout/IconCircleLabelList"/>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CB6B97-0C21-C345-844F-413D35B942C8}" type="doc">
      <dgm:prSet loTypeId="urn:microsoft.com/office/officeart/2005/8/layout/funnel1" loCatId="" qsTypeId="urn:microsoft.com/office/officeart/2005/8/quickstyle/simple5" qsCatId="simple" csTypeId="urn:microsoft.com/office/officeart/2005/8/colors/accent1_2" csCatId="accent1" phldr="1"/>
      <dgm:spPr/>
      <dgm:t>
        <a:bodyPr/>
        <a:lstStyle/>
        <a:p>
          <a:endParaRPr lang="en-US"/>
        </a:p>
      </dgm:t>
    </dgm:pt>
    <dgm:pt modelId="{42AE9D99-6B2B-714A-BBE9-4C67BE75B1C5}">
      <dgm:prSet phldrT="[Text]"/>
      <dgm:spPr>
        <a:solidFill>
          <a:schemeClr val="accent5">
            <a:lumMod val="40000"/>
            <a:lumOff val="60000"/>
          </a:schemeClr>
        </a:solidFill>
      </dgm:spPr>
      <dgm:t>
        <a:bodyPr/>
        <a:lstStyle/>
        <a:p>
          <a:r>
            <a:rPr lang="en-US" dirty="0">
              <a:solidFill>
                <a:schemeClr val="tx1"/>
              </a:solidFill>
            </a:rPr>
            <a:t>Motor Carriers</a:t>
          </a:r>
        </a:p>
      </dgm:t>
    </dgm:pt>
    <dgm:pt modelId="{E380B7D8-FADA-A548-84B6-CF0F333383DF}" type="parTrans" cxnId="{87DDA467-0AFF-6E41-8467-F5EA5C1075A8}">
      <dgm:prSet/>
      <dgm:spPr/>
      <dgm:t>
        <a:bodyPr/>
        <a:lstStyle/>
        <a:p>
          <a:endParaRPr lang="en-US">
            <a:solidFill>
              <a:schemeClr val="tx1"/>
            </a:solidFill>
          </a:endParaRPr>
        </a:p>
      </dgm:t>
    </dgm:pt>
    <dgm:pt modelId="{910518D0-216B-1B41-992A-5A9FFD78131D}" type="sibTrans" cxnId="{87DDA467-0AFF-6E41-8467-F5EA5C1075A8}">
      <dgm:prSet/>
      <dgm:spPr/>
      <dgm:t>
        <a:bodyPr/>
        <a:lstStyle/>
        <a:p>
          <a:endParaRPr lang="en-US">
            <a:solidFill>
              <a:schemeClr val="tx1"/>
            </a:solidFill>
          </a:endParaRPr>
        </a:p>
      </dgm:t>
    </dgm:pt>
    <dgm:pt modelId="{F8BED6B2-C678-B448-A994-6986030F3ABF}">
      <dgm:prSet phldrT="[Text]"/>
      <dgm:spPr>
        <a:solidFill>
          <a:schemeClr val="accent5">
            <a:lumMod val="40000"/>
            <a:lumOff val="60000"/>
          </a:schemeClr>
        </a:solidFill>
      </dgm:spPr>
      <dgm:t>
        <a:bodyPr/>
        <a:lstStyle/>
        <a:p>
          <a:r>
            <a:rPr lang="en-US" dirty="0">
              <a:solidFill>
                <a:schemeClr val="tx1"/>
              </a:solidFill>
            </a:rPr>
            <a:t>Jurisdictions</a:t>
          </a:r>
        </a:p>
      </dgm:t>
    </dgm:pt>
    <dgm:pt modelId="{9C0A6585-A0DA-5A4F-A18C-4B20C0711671}" type="parTrans" cxnId="{F5F6ABCB-7A95-6444-8312-53CD9B75C474}">
      <dgm:prSet/>
      <dgm:spPr/>
      <dgm:t>
        <a:bodyPr/>
        <a:lstStyle/>
        <a:p>
          <a:endParaRPr lang="en-US">
            <a:solidFill>
              <a:schemeClr val="tx1"/>
            </a:solidFill>
          </a:endParaRPr>
        </a:p>
      </dgm:t>
    </dgm:pt>
    <dgm:pt modelId="{77AC9194-2AA2-9248-8FB1-FD2C45C2A602}" type="sibTrans" cxnId="{F5F6ABCB-7A95-6444-8312-53CD9B75C474}">
      <dgm:prSet/>
      <dgm:spPr/>
      <dgm:t>
        <a:bodyPr/>
        <a:lstStyle/>
        <a:p>
          <a:endParaRPr lang="en-US">
            <a:solidFill>
              <a:schemeClr val="tx1"/>
            </a:solidFill>
          </a:endParaRPr>
        </a:p>
      </dgm:t>
    </dgm:pt>
    <dgm:pt modelId="{9B8132F4-BB97-3045-A517-21CB75253845}">
      <dgm:prSet phldrT="[Text]"/>
      <dgm:spPr/>
      <dgm:t>
        <a:bodyPr/>
        <a:lstStyle/>
        <a:p>
          <a:r>
            <a:rPr lang="en-US" dirty="0">
              <a:solidFill>
                <a:schemeClr val="tx1"/>
              </a:solidFill>
            </a:rPr>
            <a:t>Service providers</a:t>
          </a:r>
        </a:p>
      </dgm:t>
    </dgm:pt>
    <dgm:pt modelId="{C6E87322-E46C-AF4B-A24E-74E1CB99B442}" type="parTrans" cxnId="{3A2F86C1-2B57-A648-AB66-C5D644B50B5B}">
      <dgm:prSet/>
      <dgm:spPr/>
      <dgm:t>
        <a:bodyPr/>
        <a:lstStyle/>
        <a:p>
          <a:endParaRPr lang="en-US">
            <a:solidFill>
              <a:schemeClr val="tx1"/>
            </a:solidFill>
          </a:endParaRPr>
        </a:p>
      </dgm:t>
    </dgm:pt>
    <dgm:pt modelId="{094E0692-FE73-ED47-953D-150D26D25A52}" type="sibTrans" cxnId="{3A2F86C1-2B57-A648-AB66-C5D644B50B5B}">
      <dgm:prSet/>
      <dgm:spPr/>
      <dgm:t>
        <a:bodyPr/>
        <a:lstStyle/>
        <a:p>
          <a:endParaRPr lang="en-US">
            <a:solidFill>
              <a:schemeClr val="tx1"/>
            </a:solidFill>
          </a:endParaRPr>
        </a:p>
      </dgm:t>
    </dgm:pt>
    <dgm:pt modelId="{510EC65B-EE3F-6948-87A7-CCA6EC73A20A}">
      <dgm:prSet phldrT="[Text]"/>
      <dgm:spPr/>
      <dgm:t>
        <a:bodyPr/>
        <a:lstStyle/>
        <a:p>
          <a:r>
            <a:rPr lang="en-US" dirty="0">
              <a:solidFill>
                <a:schemeClr val="tx1"/>
              </a:solidFill>
            </a:rPr>
            <a:t>Strategic Goals and Implementation plan</a:t>
          </a:r>
        </a:p>
      </dgm:t>
    </dgm:pt>
    <dgm:pt modelId="{9C8F99A8-41F3-5E4E-8742-0C1A44D27F1B}" type="parTrans" cxnId="{9DBFB4F8-87F0-3845-A908-8249E33D6A32}">
      <dgm:prSet/>
      <dgm:spPr/>
      <dgm:t>
        <a:bodyPr/>
        <a:lstStyle/>
        <a:p>
          <a:endParaRPr lang="en-US">
            <a:solidFill>
              <a:schemeClr val="tx1"/>
            </a:solidFill>
          </a:endParaRPr>
        </a:p>
      </dgm:t>
    </dgm:pt>
    <dgm:pt modelId="{A2DBAC4C-3CC3-8740-A90F-F678463303BC}" type="sibTrans" cxnId="{9DBFB4F8-87F0-3845-A908-8249E33D6A32}">
      <dgm:prSet/>
      <dgm:spPr/>
      <dgm:t>
        <a:bodyPr/>
        <a:lstStyle/>
        <a:p>
          <a:endParaRPr lang="en-US">
            <a:solidFill>
              <a:schemeClr val="tx1"/>
            </a:solidFill>
          </a:endParaRPr>
        </a:p>
      </dgm:t>
    </dgm:pt>
    <dgm:pt modelId="{94D1031F-4B32-6B47-ACDE-88FCA22004B9}" type="pres">
      <dgm:prSet presAssocID="{7DCB6B97-0C21-C345-844F-413D35B942C8}" presName="Name0" presStyleCnt="0">
        <dgm:presLayoutVars>
          <dgm:chMax val="4"/>
          <dgm:resizeHandles val="exact"/>
        </dgm:presLayoutVars>
      </dgm:prSet>
      <dgm:spPr/>
      <dgm:t>
        <a:bodyPr/>
        <a:lstStyle/>
        <a:p>
          <a:endParaRPr lang="en-US"/>
        </a:p>
      </dgm:t>
    </dgm:pt>
    <dgm:pt modelId="{0689602F-DF82-024B-882E-B2FCD6A46A99}" type="pres">
      <dgm:prSet presAssocID="{7DCB6B97-0C21-C345-844F-413D35B942C8}" presName="ellipse" presStyleLbl="trBgShp" presStyleIdx="0" presStyleCnt="1" custLinFactNeighborX="30124" custLinFactNeighborY="937"/>
      <dgm:spPr>
        <a:solidFill>
          <a:schemeClr val="accent5">
            <a:lumMod val="60000"/>
            <a:lumOff val="40000"/>
            <a:alpha val="40000"/>
          </a:schemeClr>
        </a:solidFill>
      </dgm:spPr>
    </dgm:pt>
    <dgm:pt modelId="{B560B7EE-B8CD-F244-9499-69F9E5128878}" type="pres">
      <dgm:prSet presAssocID="{7DCB6B97-0C21-C345-844F-413D35B942C8}" presName="arrow1" presStyleLbl="fgShp" presStyleIdx="0" presStyleCnt="1" custLinFactX="49438" custLinFactNeighborX="100000" custLinFactNeighborY="-7006"/>
      <dgm:spPr>
        <a:solidFill>
          <a:schemeClr val="accent6">
            <a:lumMod val="40000"/>
            <a:lumOff val="60000"/>
          </a:schemeClr>
        </a:solidFill>
      </dgm:spPr>
    </dgm:pt>
    <dgm:pt modelId="{522397CC-BDA5-E34C-8AD0-7BCB6692FAA8}" type="pres">
      <dgm:prSet presAssocID="{7DCB6B97-0C21-C345-844F-413D35B942C8}" presName="rectangle" presStyleLbl="revTx" presStyleIdx="0" presStyleCnt="1" custLinFactNeighborX="40648" custLinFactNeighborY="10321">
        <dgm:presLayoutVars>
          <dgm:bulletEnabled val="1"/>
        </dgm:presLayoutVars>
      </dgm:prSet>
      <dgm:spPr/>
      <dgm:t>
        <a:bodyPr/>
        <a:lstStyle/>
        <a:p>
          <a:endParaRPr lang="en-US"/>
        </a:p>
      </dgm:t>
    </dgm:pt>
    <dgm:pt modelId="{A9E51ABC-8B50-8E48-8C12-21FB30ED62EA}" type="pres">
      <dgm:prSet presAssocID="{F8BED6B2-C678-B448-A994-6986030F3ABF}" presName="item1" presStyleLbl="node1" presStyleIdx="0" presStyleCnt="3" custLinFactNeighborX="72266" custLinFactNeighborY="6354">
        <dgm:presLayoutVars>
          <dgm:bulletEnabled val="1"/>
        </dgm:presLayoutVars>
      </dgm:prSet>
      <dgm:spPr/>
      <dgm:t>
        <a:bodyPr/>
        <a:lstStyle/>
        <a:p>
          <a:endParaRPr lang="en-US"/>
        </a:p>
      </dgm:t>
    </dgm:pt>
    <dgm:pt modelId="{547D24E0-5D14-BF48-AF45-341F3D709722}" type="pres">
      <dgm:prSet presAssocID="{9B8132F4-BB97-3045-A517-21CB75253845}" presName="item2" presStyleLbl="node1" presStyleIdx="1" presStyleCnt="3" custLinFactNeighborX="83732" custLinFactNeighborY="-23779">
        <dgm:presLayoutVars>
          <dgm:bulletEnabled val="1"/>
        </dgm:presLayoutVars>
      </dgm:prSet>
      <dgm:spPr/>
      <dgm:t>
        <a:bodyPr/>
        <a:lstStyle/>
        <a:p>
          <a:endParaRPr lang="en-US"/>
        </a:p>
      </dgm:t>
    </dgm:pt>
    <dgm:pt modelId="{E7648047-D827-9C4F-BB19-578731F7F577}" type="pres">
      <dgm:prSet presAssocID="{510EC65B-EE3F-6948-87A7-CCA6EC73A20A}" presName="item3" presStyleLbl="node1" presStyleIdx="2" presStyleCnt="3" custLinFactX="9199" custLinFactNeighborX="100000" custLinFactNeighborY="399">
        <dgm:presLayoutVars>
          <dgm:bulletEnabled val="1"/>
        </dgm:presLayoutVars>
      </dgm:prSet>
      <dgm:spPr/>
      <dgm:t>
        <a:bodyPr/>
        <a:lstStyle/>
        <a:p>
          <a:endParaRPr lang="en-US"/>
        </a:p>
      </dgm:t>
    </dgm:pt>
    <dgm:pt modelId="{C9E8739A-43A4-494D-B1AC-42F2139357ED}" type="pres">
      <dgm:prSet presAssocID="{7DCB6B97-0C21-C345-844F-413D35B942C8}" presName="funnel" presStyleLbl="trAlignAcc1" presStyleIdx="0" presStyleCnt="1" custScaleX="90796" custLinFactNeighborX="29355" custLinFactNeighborY="-750"/>
      <dgm:spPr>
        <a:solidFill>
          <a:schemeClr val="accent5">
            <a:lumMod val="75000"/>
            <a:alpha val="40000"/>
          </a:schemeClr>
        </a:solidFill>
      </dgm:spPr>
    </dgm:pt>
  </dgm:ptLst>
  <dgm:cxnLst>
    <dgm:cxn modelId="{F5F6ABCB-7A95-6444-8312-53CD9B75C474}" srcId="{7DCB6B97-0C21-C345-844F-413D35B942C8}" destId="{F8BED6B2-C678-B448-A994-6986030F3ABF}" srcOrd="1" destOrd="0" parTransId="{9C0A6585-A0DA-5A4F-A18C-4B20C0711671}" sibTransId="{77AC9194-2AA2-9248-8FB1-FD2C45C2A602}"/>
    <dgm:cxn modelId="{EDF7D357-265D-4906-8DFF-ECDF52DE4BFD}" type="presOf" srcId="{510EC65B-EE3F-6948-87A7-CCA6EC73A20A}" destId="{522397CC-BDA5-E34C-8AD0-7BCB6692FAA8}" srcOrd="0" destOrd="0" presId="urn:microsoft.com/office/officeart/2005/8/layout/funnel1"/>
    <dgm:cxn modelId="{87DDA467-0AFF-6E41-8467-F5EA5C1075A8}" srcId="{7DCB6B97-0C21-C345-844F-413D35B942C8}" destId="{42AE9D99-6B2B-714A-BBE9-4C67BE75B1C5}" srcOrd="0" destOrd="0" parTransId="{E380B7D8-FADA-A548-84B6-CF0F333383DF}" sibTransId="{910518D0-216B-1B41-992A-5A9FFD78131D}"/>
    <dgm:cxn modelId="{67FE5A85-91F4-4C1D-BDB7-E7F667DE7F22}" type="presOf" srcId="{F8BED6B2-C678-B448-A994-6986030F3ABF}" destId="{547D24E0-5D14-BF48-AF45-341F3D709722}" srcOrd="0" destOrd="0" presId="urn:microsoft.com/office/officeart/2005/8/layout/funnel1"/>
    <dgm:cxn modelId="{9476601A-F28D-4357-84A8-630C2259ED7A}" type="presOf" srcId="{7DCB6B97-0C21-C345-844F-413D35B942C8}" destId="{94D1031F-4B32-6B47-ACDE-88FCA22004B9}" srcOrd="0" destOrd="0" presId="urn:microsoft.com/office/officeart/2005/8/layout/funnel1"/>
    <dgm:cxn modelId="{F8AA34C2-04C4-460C-A85D-A4AC2F28B77E}" type="presOf" srcId="{42AE9D99-6B2B-714A-BBE9-4C67BE75B1C5}" destId="{E7648047-D827-9C4F-BB19-578731F7F577}" srcOrd="0" destOrd="0" presId="urn:microsoft.com/office/officeart/2005/8/layout/funnel1"/>
    <dgm:cxn modelId="{3A2F86C1-2B57-A648-AB66-C5D644B50B5B}" srcId="{7DCB6B97-0C21-C345-844F-413D35B942C8}" destId="{9B8132F4-BB97-3045-A517-21CB75253845}" srcOrd="2" destOrd="0" parTransId="{C6E87322-E46C-AF4B-A24E-74E1CB99B442}" sibTransId="{094E0692-FE73-ED47-953D-150D26D25A52}"/>
    <dgm:cxn modelId="{2B12F94E-8BE2-4CF9-9DFE-F50AF912E510}" type="presOf" srcId="{9B8132F4-BB97-3045-A517-21CB75253845}" destId="{A9E51ABC-8B50-8E48-8C12-21FB30ED62EA}" srcOrd="0" destOrd="0" presId="urn:microsoft.com/office/officeart/2005/8/layout/funnel1"/>
    <dgm:cxn modelId="{9DBFB4F8-87F0-3845-A908-8249E33D6A32}" srcId="{7DCB6B97-0C21-C345-844F-413D35B942C8}" destId="{510EC65B-EE3F-6948-87A7-CCA6EC73A20A}" srcOrd="3" destOrd="0" parTransId="{9C8F99A8-41F3-5E4E-8742-0C1A44D27F1B}" sibTransId="{A2DBAC4C-3CC3-8740-A90F-F678463303BC}"/>
    <dgm:cxn modelId="{7CC10DB3-F099-4B52-9290-EA1C57B202AC}" type="presParOf" srcId="{94D1031F-4B32-6B47-ACDE-88FCA22004B9}" destId="{0689602F-DF82-024B-882E-B2FCD6A46A99}" srcOrd="0" destOrd="0" presId="urn:microsoft.com/office/officeart/2005/8/layout/funnel1"/>
    <dgm:cxn modelId="{7813DAA7-5F48-4957-A5D3-D06F55AC7447}" type="presParOf" srcId="{94D1031F-4B32-6B47-ACDE-88FCA22004B9}" destId="{B560B7EE-B8CD-F244-9499-69F9E5128878}" srcOrd="1" destOrd="0" presId="urn:microsoft.com/office/officeart/2005/8/layout/funnel1"/>
    <dgm:cxn modelId="{048C002D-E5C7-46B4-8B63-472F0F67C224}" type="presParOf" srcId="{94D1031F-4B32-6B47-ACDE-88FCA22004B9}" destId="{522397CC-BDA5-E34C-8AD0-7BCB6692FAA8}" srcOrd="2" destOrd="0" presId="urn:microsoft.com/office/officeart/2005/8/layout/funnel1"/>
    <dgm:cxn modelId="{17B38BC5-12AD-4C8F-9A50-A42B0A7AEAA2}" type="presParOf" srcId="{94D1031F-4B32-6B47-ACDE-88FCA22004B9}" destId="{A9E51ABC-8B50-8E48-8C12-21FB30ED62EA}" srcOrd="3" destOrd="0" presId="urn:microsoft.com/office/officeart/2005/8/layout/funnel1"/>
    <dgm:cxn modelId="{D6678EF5-4A45-40AD-8FBC-1554EFC812BC}" type="presParOf" srcId="{94D1031F-4B32-6B47-ACDE-88FCA22004B9}" destId="{547D24E0-5D14-BF48-AF45-341F3D709722}" srcOrd="4" destOrd="0" presId="urn:microsoft.com/office/officeart/2005/8/layout/funnel1"/>
    <dgm:cxn modelId="{AB1897DD-4324-4766-BC99-6591B69D1558}" type="presParOf" srcId="{94D1031F-4B32-6B47-ACDE-88FCA22004B9}" destId="{E7648047-D827-9C4F-BB19-578731F7F577}" srcOrd="5" destOrd="0" presId="urn:microsoft.com/office/officeart/2005/8/layout/funnel1"/>
    <dgm:cxn modelId="{86BA341E-8CF4-4173-A85C-7386FEA1F536}" type="presParOf" srcId="{94D1031F-4B32-6B47-ACDE-88FCA22004B9}" destId="{C9E8739A-43A4-494D-B1AC-42F2139357ED}"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31A9BF-631F-4B0C-9D03-1F0CC8503FDA}">
      <dsp:nvSpPr>
        <dsp:cNvPr id="0" name=""/>
        <dsp:cNvSpPr/>
      </dsp:nvSpPr>
      <dsp:spPr>
        <a:xfrm>
          <a:off x="247108" y="468262"/>
          <a:ext cx="763453" cy="763453"/>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7613B7-8642-4E8D-AC3E-72227716918A}">
      <dsp:nvSpPr>
        <dsp:cNvPr id="0" name=""/>
        <dsp:cNvSpPr/>
      </dsp:nvSpPr>
      <dsp:spPr>
        <a:xfrm>
          <a:off x="409811" y="630966"/>
          <a:ext cx="438046" cy="438046"/>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1429" cap="flat" cmpd="sng" algn="ctr">
          <a:noFill/>
          <a:prstDash val="sysDash"/>
        </a:ln>
        <a:effectLst/>
      </dsp:spPr>
      <dsp:style>
        <a:lnRef idx="2">
          <a:scrgbClr r="0" g="0" b="0"/>
        </a:lnRef>
        <a:fillRef idx="1">
          <a:scrgbClr r="0" g="0" b="0"/>
        </a:fillRef>
        <a:effectRef idx="0">
          <a:scrgbClr r="0" g="0" b="0"/>
        </a:effectRef>
        <a:fontRef idx="minor">
          <a:schemeClr val="lt1"/>
        </a:fontRef>
      </dsp:style>
    </dsp:sp>
    <dsp:sp modelId="{600E7683-0639-4C8B-868F-E4B59D4638F2}">
      <dsp:nvSpPr>
        <dsp:cNvPr id="0" name=""/>
        <dsp:cNvSpPr/>
      </dsp:nvSpPr>
      <dsp:spPr>
        <a:xfrm>
          <a:off x="3053" y="1469513"/>
          <a:ext cx="1251562" cy="500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100000"/>
            </a:lnSpc>
            <a:spcBef>
              <a:spcPct val="0"/>
            </a:spcBef>
            <a:spcAft>
              <a:spcPct val="35000"/>
            </a:spcAft>
            <a:defRPr cap="all"/>
          </a:pPr>
          <a:r>
            <a:rPr lang="en-US" sz="1100" kern="1200" dirty="0"/>
            <a:t>Accountability</a:t>
          </a:r>
        </a:p>
      </dsp:txBody>
      <dsp:txXfrm>
        <a:off x="3053" y="1469513"/>
        <a:ext cx="1251562" cy="500625"/>
      </dsp:txXfrm>
    </dsp:sp>
    <dsp:sp modelId="{6C4ED3F1-EEB2-4DD8-89F8-51FAED5D3D62}">
      <dsp:nvSpPr>
        <dsp:cNvPr id="0" name=""/>
        <dsp:cNvSpPr/>
      </dsp:nvSpPr>
      <dsp:spPr>
        <a:xfrm>
          <a:off x="1717694" y="468262"/>
          <a:ext cx="763453" cy="763453"/>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DAC934-E298-4C95-B2E2-B53F59A41260}">
      <dsp:nvSpPr>
        <dsp:cNvPr id="0" name=""/>
        <dsp:cNvSpPr/>
      </dsp:nvSpPr>
      <dsp:spPr>
        <a:xfrm>
          <a:off x="1880397" y="630966"/>
          <a:ext cx="438046" cy="438046"/>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w="11429" cap="flat" cmpd="sng" algn="ctr">
          <a:noFill/>
          <a:prstDash val="sysDash"/>
        </a:ln>
        <a:effectLst/>
      </dsp:spPr>
      <dsp:style>
        <a:lnRef idx="2">
          <a:scrgbClr r="0" g="0" b="0"/>
        </a:lnRef>
        <a:fillRef idx="1">
          <a:scrgbClr r="0" g="0" b="0"/>
        </a:fillRef>
        <a:effectRef idx="0">
          <a:scrgbClr r="0" g="0" b="0"/>
        </a:effectRef>
        <a:fontRef idx="minor">
          <a:schemeClr val="lt1"/>
        </a:fontRef>
      </dsp:style>
    </dsp:sp>
    <dsp:sp modelId="{E1337087-0050-487C-A369-54AA8FBEAE1F}">
      <dsp:nvSpPr>
        <dsp:cNvPr id="0" name=""/>
        <dsp:cNvSpPr/>
      </dsp:nvSpPr>
      <dsp:spPr>
        <a:xfrm>
          <a:off x="1473639" y="1469513"/>
          <a:ext cx="1251562" cy="500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100000"/>
            </a:lnSpc>
            <a:spcBef>
              <a:spcPct val="0"/>
            </a:spcBef>
            <a:spcAft>
              <a:spcPct val="35000"/>
            </a:spcAft>
            <a:defRPr cap="all"/>
          </a:pPr>
          <a:r>
            <a:rPr lang="en-US" sz="1100" kern="120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Communication</a:t>
          </a:r>
          <a:endParaRPr lang="en-US" sz="1100" kern="1200"/>
        </a:p>
      </dsp:txBody>
      <dsp:txXfrm>
        <a:off x="1473639" y="1469513"/>
        <a:ext cx="1251562" cy="500625"/>
      </dsp:txXfrm>
    </dsp:sp>
    <dsp:sp modelId="{26069434-B755-407A-8093-210DF1250BBC}">
      <dsp:nvSpPr>
        <dsp:cNvPr id="0" name=""/>
        <dsp:cNvSpPr/>
      </dsp:nvSpPr>
      <dsp:spPr>
        <a:xfrm>
          <a:off x="3188280" y="468262"/>
          <a:ext cx="763453" cy="763453"/>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8ED642C-8B43-457C-A0DC-E22EC0B474DB}">
      <dsp:nvSpPr>
        <dsp:cNvPr id="0" name=""/>
        <dsp:cNvSpPr/>
      </dsp:nvSpPr>
      <dsp:spPr>
        <a:xfrm>
          <a:off x="3350983" y="630966"/>
          <a:ext cx="438046" cy="438046"/>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w="11429" cap="flat" cmpd="sng" algn="ctr">
          <a:noFill/>
          <a:prstDash val="sysDash"/>
        </a:ln>
        <a:effectLst/>
      </dsp:spPr>
      <dsp:style>
        <a:lnRef idx="2">
          <a:scrgbClr r="0" g="0" b="0"/>
        </a:lnRef>
        <a:fillRef idx="1">
          <a:scrgbClr r="0" g="0" b="0"/>
        </a:fillRef>
        <a:effectRef idx="0">
          <a:scrgbClr r="0" g="0" b="0"/>
        </a:effectRef>
        <a:fontRef idx="minor">
          <a:schemeClr val="lt1"/>
        </a:fontRef>
      </dsp:style>
    </dsp:sp>
    <dsp:sp modelId="{565E840D-F946-44D5-9F5C-B041E38AD6FB}">
      <dsp:nvSpPr>
        <dsp:cNvPr id="0" name=""/>
        <dsp:cNvSpPr/>
      </dsp:nvSpPr>
      <dsp:spPr>
        <a:xfrm>
          <a:off x="2944225" y="1469513"/>
          <a:ext cx="1251562" cy="500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100000"/>
            </a:lnSpc>
            <a:spcBef>
              <a:spcPct val="0"/>
            </a:spcBef>
            <a:spcAft>
              <a:spcPct val="35000"/>
            </a:spcAft>
            <a:defRPr cap="all"/>
          </a:pPr>
          <a:r>
            <a:rPr lang="en-US" sz="1100" kern="1200"/>
            <a:t>Accuracy</a:t>
          </a:r>
        </a:p>
      </dsp:txBody>
      <dsp:txXfrm>
        <a:off x="2944225" y="1469513"/>
        <a:ext cx="1251562" cy="500625"/>
      </dsp:txXfrm>
    </dsp:sp>
    <dsp:sp modelId="{5EFBCFB5-19AD-48CB-BC82-8D03D1BBF6A2}">
      <dsp:nvSpPr>
        <dsp:cNvPr id="0" name=""/>
        <dsp:cNvSpPr/>
      </dsp:nvSpPr>
      <dsp:spPr>
        <a:xfrm>
          <a:off x="4658866" y="468262"/>
          <a:ext cx="763453" cy="763453"/>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D2C792-61D3-4D4C-8CE2-F4FD439FBD56}">
      <dsp:nvSpPr>
        <dsp:cNvPr id="0" name=""/>
        <dsp:cNvSpPr/>
      </dsp:nvSpPr>
      <dsp:spPr>
        <a:xfrm>
          <a:off x="4821569" y="630966"/>
          <a:ext cx="438046" cy="438046"/>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a:blipFill>
        <a:ln w="11429" cap="flat" cmpd="sng" algn="ctr">
          <a:noFill/>
          <a:prstDash val="sysDash"/>
        </a:ln>
        <a:effectLst/>
      </dsp:spPr>
      <dsp:style>
        <a:lnRef idx="2">
          <a:scrgbClr r="0" g="0" b="0"/>
        </a:lnRef>
        <a:fillRef idx="1">
          <a:scrgbClr r="0" g="0" b="0"/>
        </a:fillRef>
        <a:effectRef idx="0">
          <a:scrgbClr r="0" g="0" b="0"/>
        </a:effectRef>
        <a:fontRef idx="minor">
          <a:schemeClr val="lt1"/>
        </a:fontRef>
      </dsp:style>
    </dsp:sp>
    <dsp:sp modelId="{56D91E95-1AEA-48DA-B4CC-EF150F521720}">
      <dsp:nvSpPr>
        <dsp:cNvPr id="0" name=""/>
        <dsp:cNvSpPr/>
      </dsp:nvSpPr>
      <dsp:spPr>
        <a:xfrm>
          <a:off x="4414811" y="1469513"/>
          <a:ext cx="1251562" cy="500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100000"/>
            </a:lnSpc>
            <a:spcBef>
              <a:spcPct val="0"/>
            </a:spcBef>
            <a:spcAft>
              <a:spcPct val="35000"/>
            </a:spcAft>
            <a:defRPr cap="all"/>
          </a:pPr>
          <a:r>
            <a:rPr lang="en-US" sz="1100" kern="120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Reliability</a:t>
          </a:r>
          <a:endParaRPr lang="en-US" sz="1100" kern="1200"/>
        </a:p>
      </dsp:txBody>
      <dsp:txXfrm>
        <a:off x="4414811" y="1469513"/>
        <a:ext cx="1251562" cy="500625"/>
      </dsp:txXfrm>
    </dsp:sp>
    <dsp:sp modelId="{69AF63B2-6A0A-47B5-8766-33E81791CA71}">
      <dsp:nvSpPr>
        <dsp:cNvPr id="0" name=""/>
        <dsp:cNvSpPr/>
      </dsp:nvSpPr>
      <dsp:spPr>
        <a:xfrm>
          <a:off x="6129452" y="468262"/>
          <a:ext cx="763453" cy="763453"/>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5F3EE2-84F0-431F-AC94-D2FB265D5C79}">
      <dsp:nvSpPr>
        <dsp:cNvPr id="0" name=""/>
        <dsp:cNvSpPr/>
      </dsp:nvSpPr>
      <dsp:spPr>
        <a:xfrm>
          <a:off x="6292155" y="630966"/>
          <a:ext cx="438046" cy="438046"/>
        </a:xfrm>
        <a:prstGeom prst="rect">
          <a:avLst/>
        </a:prstGeom>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a:blipFill>
        <a:ln w="11429" cap="flat" cmpd="sng" algn="ctr">
          <a:noFill/>
          <a:prstDash val="sysDash"/>
        </a:ln>
        <a:effectLst/>
      </dsp:spPr>
      <dsp:style>
        <a:lnRef idx="2">
          <a:scrgbClr r="0" g="0" b="0"/>
        </a:lnRef>
        <a:fillRef idx="1">
          <a:scrgbClr r="0" g="0" b="0"/>
        </a:fillRef>
        <a:effectRef idx="0">
          <a:scrgbClr r="0" g="0" b="0"/>
        </a:effectRef>
        <a:fontRef idx="minor">
          <a:schemeClr val="lt1"/>
        </a:fontRef>
      </dsp:style>
    </dsp:sp>
    <dsp:sp modelId="{F884B78E-CD17-4E57-B404-72A6EDBDA704}">
      <dsp:nvSpPr>
        <dsp:cNvPr id="0" name=""/>
        <dsp:cNvSpPr/>
      </dsp:nvSpPr>
      <dsp:spPr>
        <a:xfrm>
          <a:off x="5885397" y="1469513"/>
          <a:ext cx="1251562" cy="500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100000"/>
            </a:lnSpc>
            <a:spcBef>
              <a:spcPct val="0"/>
            </a:spcBef>
            <a:spcAft>
              <a:spcPct val="35000"/>
            </a:spcAft>
            <a:defRPr cap="all"/>
          </a:pPr>
          <a:r>
            <a:rPr lang="en-US" sz="1100" kern="120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Transparency</a:t>
          </a:r>
          <a:endParaRPr lang="en-US" sz="1100" kern="1200"/>
        </a:p>
      </dsp:txBody>
      <dsp:txXfrm>
        <a:off x="5885397" y="1469513"/>
        <a:ext cx="1251562" cy="500625"/>
      </dsp:txXfrm>
    </dsp:sp>
    <dsp:sp modelId="{658C2500-26D9-4458-BFA7-B2E2B54DAB00}">
      <dsp:nvSpPr>
        <dsp:cNvPr id="0" name=""/>
        <dsp:cNvSpPr/>
      </dsp:nvSpPr>
      <dsp:spPr>
        <a:xfrm>
          <a:off x="7600038" y="468262"/>
          <a:ext cx="763453" cy="763453"/>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1A6FF2-311D-4F24-8523-9FD6457844C5}">
      <dsp:nvSpPr>
        <dsp:cNvPr id="0" name=""/>
        <dsp:cNvSpPr/>
      </dsp:nvSpPr>
      <dsp:spPr>
        <a:xfrm>
          <a:off x="7762741" y="630966"/>
          <a:ext cx="438046" cy="438046"/>
        </a:xfrm>
        <a:prstGeom prst="rect">
          <a:avLst/>
        </a:prstGeom>
        <a:blipFill>
          <a:blip xmlns:r="http://schemas.openxmlformats.org/officeDocument/2006/relationships" r:embed="rId11" cstate="print">
            <a:extLst>
              <a:ext uri="{28A0092B-C50C-407E-A947-70E740481C1C}">
                <a14:useLocalDpi xmlns:a14="http://schemas.microsoft.com/office/drawing/2010/main" val="0"/>
              </a:ext>
              <a:ext uri="{96DAC541-7B7A-43D3-8B79-37D633B846F1}">
                <asvg:svgBlip xmlns="" xmlns:asvg="http://schemas.microsoft.com/office/drawing/2016/SVG/main" r:embed="rId12"/>
              </a:ext>
            </a:extLst>
          </a:blip>
          <a:stretch>
            <a:fillRect/>
          </a:stretch>
        </a:blipFill>
        <a:ln w="11429" cap="flat" cmpd="sng" algn="ctr">
          <a:noFill/>
          <a:prstDash val="sysDash"/>
        </a:ln>
        <a:effectLst/>
      </dsp:spPr>
      <dsp:style>
        <a:lnRef idx="2">
          <a:scrgbClr r="0" g="0" b="0"/>
        </a:lnRef>
        <a:fillRef idx="1">
          <a:scrgbClr r="0" g="0" b="0"/>
        </a:fillRef>
        <a:effectRef idx="0">
          <a:scrgbClr r="0" g="0" b="0"/>
        </a:effectRef>
        <a:fontRef idx="minor">
          <a:schemeClr val="lt1"/>
        </a:fontRef>
      </dsp:style>
    </dsp:sp>
    <dsp:sp modelId="{BA656726-6FD1-4B90-A1C4-88C054561BF2}">
      <dsp:nvSpPr>
        <dsp:cNvPr id="0" name=""/>
        <dsp:cNvSpPr/>
      </dsp:nvSpPr>
      <dsp:spPr>
        <a:xfrm>
          <a:off x="7355983" y="1469513"/>
          <a:ext cx="1251562" cy="500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100000"/>
            </a:lnSpc>
            <a:spcBef>
              <a:spcPct val="0"/>
            </a:spcBef>
            <a:spcAft>
              <a:spcPct val="35000"/>
            </a:spcAft>
            <a:defRPr cap="all"/>
          </a:pPr>
          <a:r>
            <a:rPr lang="en-US" sz="1100" kern="120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Integrity</a:t>
          </a:r>
          <a:endParaRPr lang="en-US" sz="1100" kern="1200"/>
        </a:p>
      </dsp:txBody>
      <dsp:txXfrm>
        <a:off x="7355983" y="1469513"/>
        <a:ext cx="1251562" cy="5006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89602F-DF82-024B-882E-B2FCD6A46A99}">
      <dsp:nvSpPr>
        <dsp:cNvPr id="0" name=""/>
        <dsp:cNvSpPr/>
      </dsp:nvSpPr>
      <dsp:spPr>
        <a:xfrm>
          <a:off x="1600658" y="685804"/>
          <a:ext cx="2908238" cy="1009992"/>
        </a:xfrm>
        <a:prstGeom prst="ellipse">
          <a:avLst/>
        </a:prstGeom>
        <a:solidFill>
          <a:schemeClr val="accent5">
            <a:lumMod val="60000"/>
            <a:lumOff val="40000"/>
            <a:alpha val="40000"/>
          </a:schemeClr>
        </a:solidFill>
        <a:ln>
          <a:noFill/>
        </a:ln>
        <a:effectLst/>
      </dsp:spPr>
      <dsp:style>
        <a:lnRef idx="0">
          <a:scrgbClr r="0" g="0" b="0"/>
        </a:lnRef>
        <a:fillRef idx="1">
          <a:scrgbClr r="0" g="0" b="0"/>
        </a:fillRef>
        <a:effectRef idx="0">
          <a:scrgbClr r="0" g="0" b="0"/>
        </a:effectRef>
        <a:fontRef idx="minor"/>
      </dsp:style>
    </dsp:sp>
    <dsp:sp modelId="{B560B7EE-B8CD-F244-9499-69F9E5128878}">
      <dsp:nvSpPr>
        <dsp:cNvPr id="0" name=""/>
        <dsp:cNvSpPr/>
      </dsp:nvSpPr>
      <dsp:spPr>
        <a:xfrm>
          <a:off x="2819402" y="3124199"/>
          <a:ext cx="563612" cy="360711"/>
        </a:xfrm>
        <a:prstGeom prst="downArrow">
          <a:avLst/>
        </a:prstGeom>
        <a:solidFill>
          <a:schemeClr val="accent6">
            <a:lumMod val="40000"/>
            <a:lumOff val="60000"/>
          </a:schemeClr>
        </a:solidFill>
        <a:ln>
          <a:noFill/>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1">
              <a:tint val="60000"/>
              <a:hueOff val="0"/>
              <a:satOff val="0"/>
              <a:lumOff val="0"/>
              <a:alphaOff val="0"/>
            </a:schemeClr>
          </a:contourClr>
        </a:sp3d>
      </dsp:spPr>
      <dsp:style>
        <a:lnRef idx="0">
          <a:scrgbClr r="0" g="0" b="0"/>
        </a:lnRef>
        <a:fillRef idx="3">
          <a:scrgbClr r="0" g="0" b="0"/>
        </a:fillRef>
        <a:effectRef idx="3">
          <a:scrgbClr r="0" g="0" b="0"/>
        </a:effectRef>
        <a:fontRef idx="minor"/>
      </dsp:style>
    </dsp:sp>
    <dsp:sp modelId="{522397CC-BDA5-E34C-8AD0-7BCB6692FAA8}">
      <dsp:nvSpPr>
        <dsp:cNvPr id="0" name=""/>
        <dsp:cNvSpPr/>
      </dsp:nvSpPr>
      <dsp:spPr>
        <a:xfrm>
          <a:off x="1803558" y="3507844"/>
          <a:ext cx="2705338" cy="6763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a:solidFill>
                <a:schemeClr val="tx1"/>
              </a:solidFill>
            </a:rPr>
            <a:t>Strategic Goals and Implementation plan</a:t>
          </a:r>
        </a:p>
      </dsp:txBody>
      <dsp:txXfrm>
        <a:off x="1803558" y="3507844"/>
        <a:ext cx="2705338" cy="676334"/>
      </dsp:txXfrm>
    </dsp:sp>
    <dsp:sp modelId="{A9E51ABC-8B50-8E48-8C12-21FB30ED62EA}">
      <dsp:nvSpPr>
        <dsp:cNvPr id="0" name=""/>
        <dsp:cNvSpPr/>
      </dsp:nvSpPr>
      <dsp:spPr>
        <a:xfrm>
          <a:off x="2590805" y="1828799"/>
          <a:ext cx="1014501" cy="1014501"/>
        </a:xfrm>
        <a:prstGeom prst="ellipse">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a:solidFill>
                <a:schemeClr val="tx1"/>
              </a:solidFill>
            </a:rPr>
            <a:t>Service providers</a:t>
          </a:r>
        </a:p>
      </dsp:txBody>
      <dsp:txXfrm>
        <a:off x="2739375" y="1977369"/>
        <a:ext cx="717361" cy="717361"/>
      </dsp:txXfrm>
    </dsp:sp>
    <dsp:sp modelId="{547D24E0-5D14-BF48-AF45-341F3D709722}">
      <dsp:nvSpPr>
        <dsp:cNvPr id="0" name=""/>
        <dsp:cNvSpPr/>
      </dsp:nvSpPr>
      <dsp:spPr>
        <a:xfrm>
          <a:off x="1981195" y="761997"/>
          <a:ext cx="1014501" cy="1014501"/>
        </a:xfrm>
        <a:prstGeom prst="ellipse">
          <a:avLst/>
        </a:prstGeom>
        <a:solidFill>
          <a:schemeClr val="accent5">
            <a:lumMod val="40000"/>
            <a:lumOff val="60000"/>
          </a:schemeClr>
        </a:solidFill>
        <a:ln>
          <a:noFill/>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a:solidFill>
                <a:schemeClr val="tx1"/>
              </a:solidFill>
            </a:rPr>
            <a:t>Jurisdictions</a:t>
          </a:r>
        </a:p>
      </dsp:txBody>
      <dsp:txXfrm>
        <a:off x="2129765" y="910567"/>
        <a:ext cx="717361" cy="717361"/>
      </dsp:txXfrm>
    </dsp:sp>
    <dsp:sp modelId="{E7648047-D827-9C4F-BB19-578731F7F577}">
      <dsp:nvSpPr>
        <dsp:cNvPr id="0" name=""/>
        <dsp:cNvSpPr/>
      </dsp:nvSpPr>
      <dsp:spPr>
        <a:xfrm>
          <a:off x="3276605" y="761999"/>
          <a:ext cx="1014501" cy="1014501"/>
        </a:xfrm>
        <a:prstGeom prst="ellipse">
          <a:avLst/>
        </a:prstGeom>
        <a:solidFill>
          <a:schemeClr val="accent5">
            <a:lumMod val="40000"/>
            <a:lumOff val="60000"/>
          </a:schemeClr>
        </a:solidFill>
        <a:ln>
          <a:noFill/>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a:solidFill>
                <a:schemeClr val="tx1"/>
              </a:solidFill>
            </a:rPr>
            <a:t>Motor Carriers</a:t>
          </a:r>
        </a:p>
      </dsp:txBody>
      <dsp:txXfrm>
        <a:off x="3425175" y="910569"/>
        <a:ext cx="717361" cy="717361"/>
      </dsp:txXfrm>
    </dsp:sp>
    <dsp:sp modelId="{C9E8739A-43A4-494D-B1AC-42F2139357ED}">
      <dsp:nvSpPr>
        <dsp:cNvPr id="0" name=""/>
        <dsp:cNvSpPr/>
      </dsp:nvSpPr>
      <dsp:spPr>
        <a:xfrm>
          <a:off x="1643168" y="533408"/>
          <a:ext cx="2865728" cy="2524982"/>
        </a:xfrm>
        <a:prstGeom prst="funnel">
          <a:avLst/>
        </a:prstGeom>
        <a:solidFill>
          <a:schemeClr val="accent5">
            <a:lumMod val="75000"/>
            <a:alpha val="4000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13D27B6-5442-4C36-A724-6058C505391E}" type="datetimeFigureOut">
              <a:rPr lang="en-US" smtClean="0"/>
              <a:t>7/26/2019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748817A-A55C-44D3-9E0B-03B8F2DB15C9}" type="slidenum">
              <a:rPr lang="en-US" smtClean="0"/>
              <a:t>‹#›</a:t>
            </a:fld>
            <a:endParaRPr lang="en-US"/>
          </a:p>
        </p:txBody>
      </p:sp>
    </p:spTree>
    <p:extLst>
      <p:ext uri="{BB962C8B-B14F-4D97-AF65-F5344CB8AC3E}">
        <p14:creationId xmlns:p14="http://schemas.microsoft.com/office/powerpoint/2010/main" val="1088557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B40036-A9DF-451E-9446-D0D6DAB13762}" type="datetimeFigureOut">
              <a:rPr lang="en-US" smtClean="0"/>
              <a:t>7/26/2019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743F88-5CE1-4120-AEA5-8F7FE3155F95}" type="slidenum">
              <a:rPr lang="en-US" smtClean="0"/>
              <a:t>‹#›</a:t>
            </a:fld>
            <a:endParaRPr lang="en-US"/>
          </a:p>
        </p:txBody>
      </p:sp>
    </p:spTree>
    <p:extLst>
      <p:ext uri="{BB962C8B-B14F-4D97-AF65-F5344CB8AC3E}">
        <p14:creationId xmlns:p14="http://schemas.microsoft.com/office/powerpoint/2010/main" val="3584632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vast majority of activities outlined in the plan will begin immediately. </a:t>
            </a:r>
          </a:p>
          <a:p>
            <a:endParaRPr lang="en-US" dirty="0" smtClean="0"/>
          </a:p>
          <a:p>
            <a:r>
              <a:rPr lang="en-US" dirty="0" smtClean="0"/>
              <a:t>Reports from the working groups and standing committee charges created for the plan will be ready for consideration within a year. </a:t>
            </a:r>
          </a:p>
          <a:p>
            <a:endParaRPr lang="en-US" dirty="0" smtClean="0"/>
          </a:p>
          <a:p>
            <a:r>
              <a:rPr lang="en-US" dirty="0" smtClean="0"/>
              <a:t>All remaining strategies, many of which depend on information from those reports, will have been initiated within 30 months of the adoption of the plan.</a:t>
            </a:r>
            <a:endParaRPr lang="en-US" dirty="0"/>
          </a:p>
        </p:txBody>
      </p:sp>
      <p:sp>
        <p:nvSpPr>
          <p:cNvPr id="4" name="Slide Number Placeholder 3"/>
          <p:cNvSpPr>
            <a:spLocks noGrp="1"/>
          </p:cNvSpPr>
          <p:nvPr>
            <p:ph type="sldNum" sz="quarter" idx="10"/>
          </p:nvPr>
        </p:nvSpPr>
        <p:spPr/>
        <p:txBody>
          <a:bodyPr/>
          <a:lstStyle/>
          <a:p>
            <a:fld id="{D7743F88-5CE1-4120-AEA5-8F7FE3155F95}" type="slidenum">
              <a:rPr lang="en-US" smtClean="0"/>
              <a:t>12</a:t>
            </a:fld>
            <a:endParaRPr lang="en-US"/>
          </a:p>
        </p:txBody>
      </p:sp>
    </p:spTree>
    <p:extLst>
      <p:ext uri="{BB962C8B-B14F-4D97-AF65-F5344CB8AC3E}">
        <p14:creationId xmlns:p14="http://schemas.microsoft.com/office/powerpoint/2010/main" val="2000632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fontAlgn="base">
              <a:spcBef>
                <a:spcPct val="0"/>
              </a:spcBef>
              <a:spcAft>
                <a:spcPct val="0"/>
              </a:spcAft>
              <a:defRPr/>
            </a:pPr>
            <a:r>
              <a:rPr lang="en-US" altLang="en-US" smtClean="0">
                <a:latin typeface="Arial" charset="0"/>
              </a:rPr>
              <a:t>Raleigh, North Carolina</a:t>
            </a:r>
            <a:endParaRPr lang="en-US" altLang="en-US" dirty="0">
              <a:latin typeface="Arial" charset="0"/>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6" name="Slide Number Placeholder 5"/>
          <p:cNvSpPr>
            <a:spLocks noGrp="1"/>
          </p:cNvSpPr>
          <p:nvPr>
            <p:ph type="sldNum" sz="quarter" idx="12"/>
          </p:nvPr>
        </p:nvSpPr>
        <p:spPr>
          <a:xfrm>
            <a:off x="4361688" y="1026372"/>
            <a:ext cx="457200" cy="441325"/>
          </a:xfrm>
        </p:spPr>
        <p:txBody>
          <a:bodyPr/>
          <a:lstStyle/>
          <a:p>
            <a:fld id="{5744759D-0EFF-4FB2-9CCE-04E00944F0FE}"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userDrawn="1"/>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fontAlgn="base">
              <a:spcBef>
                <a:spcPct val="0"/>
              </a:spcBef>
              <a:spcAft>
                <a:spcPct val="0"/>
              </a:spcAft>
              <a:defRPr/>
            </a:pPr>
            <a:r>
              <a:rPr lang="en-US" altLang="en-US" smtClean="0">
                <a:latin typeface="Arial" charset="0"/>
              </a:rPr>
              <a:t>Raleigh, North Carolina</a:t>
            </a:r>
            <a:endParaRPr lang="en-US" altLang="en-US" dirty="0">
              <a:latin typeface="Arial" charset="0"/>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Lst>
  <p:hf sldNum="0"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1828800"/>
            <a:ext cx="8229600" cy="838200"/>
          </a:xfrm>
        </p:spPr>
        <p:txBody>
          <a:bodyPr>
            <a:normAutofit/>
          </a:bodyPr>
          <a:lstStyle/>
          <a:p>
            <a:r>
              <a:rPr lang="en-US" sz="4800" dirty="0" smtClean="0">
                <a:solidFill>
                  <a:schemeClr val="tx1"/>
                </a:solidFill>
                <a:effectLst>
                  <a:outerShdw blurRad="38100" dist="38100" dir="2700000" algn="tl">
                    <a:srgbClr val="000000">
                      <a:alpha val="43137"/>
                    </a:srgbClr>
                  </a:outerShdw>
                </a:effectLst>
              </a:rPr>
              <a:t>IFTA, Inc. Strategic Plan</a:t>
            </a:r>
            <a:endParaRPr lang="en-US" sz="4800" dirty="0">
              <a:solidFill>
                <a:schemeClr val="tx1"/>
              </a:solidFill>
              <a:effectLst>
                <a:outerShdw blurRad="38100" dist="38100" dir="2700000" algn="tl">
                  <a:srgbClr val="000000">
                    <a:alpha val="43137"/>
                  </a:srgbClr>
                </a:outerShdw>
              </a:effectLst>
            </a:endParaRPr>
          </a:p>
        </p:txBody>
      </p:sp>
      <p:sp>
        <p:nvSpPr>
          <p:cNvPr id="2" name="Content Placeholder 1"/>
          <p:cNvSpPr>
            <a:spLocks noGrp="1"/>
          </p:cNvSpPr>
          <p:nvPr>
            <p:ph sz="quarter" idx="1"/>
          </p:nvPr>
        </p:nvSpPr>
        <p:spPr>
          <a:xfrm>
            <a:off x="152400" y="3124200"/>
            <a:ext cx="8763000" cy="3276600"/>
          </a:xfrm>
        </p:spPr>
        <p:txBody>
          <a:bodyPr>
            <a:normAutofit fontScale="40000" lnSpcReduction="20000"/>
          </a:bodyPr>
          <a:lstStyle/>
          <a:p>
            <a:pPr marL="0" indent="0" algn="ctr">
              <a:buNone/>
            </a:pPr>
            <a:r>
              <a:rPr lang="en-US" sz="10000" dirty="0" smtClean="0"/>
              <a:t>2019 Annual IFTA Business Meeting</a:t>
            </a:r>
          </a:p>
          <a:p>
            <a:pPr marL="0" indent="0" algn="ctr">
              <a:buNone/>
            </a:pPr>
            <a:r>
              <a:rPr lang="en-US" sz="10000" dirty="0" smtClean="0"/>
              <a:t>Raleigh, North Carolina</a:t>
            </a:r>
          </a:p>
          <a:p>
            <a:pPr marL="0" indent="0" algn="ctr">
              <a:buNone/>
            </a:pPr>
            <a:r>
              <a:rPr lang="en-US" sz="10000" dirty="0" smtClean="0"/>
              <a:t>August 14-15, 2019</a:t>
            </a:r>
          </a:p>
          <a:p>
            <a:pPr marL="0" indent="0" algn="r">
              <a:buNone/>
            </a:pPr>
            <a:endParaRPr lang="en-US" sz="4000" i="1" dirty="0" smtClean="0"/>
          </a:p>
          <a:p>
            <a:pPr marL="0" indent="0" algn="r">
              <a:buNone/>
            </a:pPr>
            <a:r>
              <a:rPr lang="en-US" sz="6000" i="1" dirty="0" smtClean="0"/>
              <a:t>Presented </a:t>
            </a:r>
            <a:r>
              <a:rPr lang="en-US" sz="6000" i="1" dirty="0"/>
              <a:t>by:</a:t>
            </a:r>
          </a:p>
          <a:p>
            <a:pPr marL="0" indent="0" algn="r">
              <a:buNone/>
            </a:pPr>
            <a:r>
              <a:rPr lang="en-US" sz="6000" i="1" dirty="0"/>
              <a:t>Stephen Nutter (VA) IFTA, Inc. Board of Trustees - </a:t>
            </a:r>
            <a:r>
              <a:rPr lang="en-US" sz="6000" i="1" dirty="0" smtClean="0"/>
              <a:t>President</a:t>
            </a:r>
            <a:endParaRPr lang="en-US" sz="6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152400"/>
            <a:ext cx="1981200" cy="8783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626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85775" y="2667000"/>
            <a:ext cx="8536305" cy="3595687"/>
          </a:xfrm>
        </p:spPr>
        <p:txBody>
          <a:bodyPr>
            <a:normAutofit/>
          </a:bodyPr>
          <a:lstStyle/>
          <a:p>
            <a:pPr>
              <a:buClr>
                <a:schemeClr val="accent5">
                  <a:lumMod val="50000"/>
                </a:schemeClr>
              </a:buClr>
              <a:buSzPct val="70000"/>
              <a:buFont typeface="Wingdings" panose="05000000000000000000" pitchFamily="2" charset="2"/>
              <a:buChar char="v"/>
            </a:pPr>
            <a:r>
              <a:rPr lang="en-US" sz="2800" dirty="0" smtClean="0"/>
              <a:t>Investigate </a:t>
            </a:r>
            <a:r>
              <a:rPr lang="en-US" sz="2800" dirty="0"/>
              <a:t>modernizing balloting </a:t>
            </a:r>
            <a:r>
              <a:rPr lang="en-US" sz="2800" dirty="0" smtClean="0"/>
              <a:t>procedures </a:t>
            </a:r>
            <a:r>
              <a:rPr lang="en-US" sz="2800" dirty="0"/>
              <a:t>currently used by </a:t>
            </a:r>
            <a:r>
              <a:rPr lang="en-US" sz="2800" dirty="0" smtClean="0"/>
              <a:t>membership</a:t>
            </a:r>
          </a:p>
          <a:p>
            <a:pPr>
              <a:buClr>
                <a:schemeClr val="accent5">
                  <a:lumMod val="50000"/>
                </a:schemeClr>
              </a:buClr>
              <a:buSzPct val="70000"/>
              <a:buFont typeface="Wingdings" panose="05000000000000000000" pitchFamily="2" charset="2"/>
              <a:buChar char="v"/>
            </a:pPr>
            <a:endParaRPr lang="en-US" sz="1600" dirty="0" smtClean="0"/>
          </a:p>
          <a:p>
            <a:pPr>
              <a:buClr>
                <a:schemeClr val="accent5">
                  <a:lumMod val="50000"/>
                </a:schemeClr>
              </a:buClr>
              <a:buSzPct val="70000"/>
              <a:buFont typeface="Wingdings" panose="05000000000000000000" pitchFamily="2" charset="2"/>
              <a:buChar char="v"/>
            </a:pPr>
            <a:r>
              <a:rPr lang="en-US" sz="2800" dirty="0"/>
              <a:t>Charge dispute resolution committee (DRC) to issue a report on their findings regarding the changes needed to improve the functioning and perceptions of the dispute resolution process</a:t>
            </a:r>
          </a:p>
          <a:p>
            <a:pPr marL="0" indent="0">
              <a:buNone/>
            </a:pPr>
            <a:endParaRPr lang="en-US" dirty="0"/>
          </a:p>
        </p:txBody>
      </p:sp>
      <p:sp>
        <p:nvSpPr>
          <p:cNvPr id="3" name="Rectangle 2"/>
          <p:cNvSpPr/>
          <p:nvPr/>
        </p:nvSpPr>
        <p:spPr>
          <a:xfrm>
            <a:off x="457200" y="1752600"/>
            <a:ext cx="8305800" cy="584775"/>
          </a:xfrm>
          <a:prstGeom prst="rect">
            <a:avLst/>
          </a:prstGeom>
        </p:spPr>
        <p:txBody>
          <a:bodyPr wrap="square">
            <a:spAutoFit/>
          </a:bodyPr>
          <a:lstStyle/>
          <a:p>
            <a:pPr algn="ctr"/>
            <a:r>
              <a:rPr lang="en-US" sz="3200" b="1" i="1" dirty="0" smtClean="0"/>
              <a:t>Strengthen governance </a:t>
            </a:r>
            <a:r>
              <a:rPr lang="en-US" sz="3200" b="1" i="1" dirty="0"/>
              <a:t>procedures</a:t>
            </a:r>
          </a:p>
        </p:txBody>
      </p:sp>
      <p:sp>
        <p:nvSpPr>
          <p:cNvPr id="4" name="Rectangle 3"/>
          <p:cNvSpPr/>
          <p:nvPr/>
        </p:nvSpPr>
        <p:spPr>
          <a:xfrm>
            <a:off x="2855608" y="304800"/>
            <a:ext cx="3451586" cy="769441"/>
          </a:xfrm>
          <a:prstGeom prst="rect">
            <a:avLst/>
          </a:prstGeom>
        </p:spPr>
        <p:txBody>
          <a:bodyPr wrap="none">
            <a:spAutoFit/>
          </a:bodyPr>
          <a:lstStyle/>
          <a:p>
            <a:r>
              <a:rPr lang="en-US" sz="4400" b="1" i="1" dirty="0"/>
              <a:t>Priority </a:t>
            </a:r>
            <a:r>
              <a:rPr lang="en-US" sz="4400" b="1" i="1" dirty="0" smtClean="0"/>
              <a:t>#5</a:t>
            </a:r>
            <a:endParaRPr lang="en-US" sz="4400" dirty="0"/>
          </a:p>
        </p:txBody>
      </p:sp>
    </p:spTree>
    <p:extLst>
      <p:ext uri="{BB962C8B-B14F-4D97-AF65-F5344CB8AC3E}">
        <p14:creationId xmlns:p14="http://schemas.microsoft.com/office/powerpoint/2010/main" val="31819692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366865" y="1676400"/>
            <a:ext cx="8383905" cy="4433887"/>
          </a:xfrm>
        </p:spPr>
        <p:txBody>
          <a:bodyPr>
            <a:normAutofit/>
          </a:bodyPr>
          <a:lstStyle/>
          <a:p>
            <a:pPr marL="0" indent="0">
              <a:buNone/>
            </a:pPr>
            <a:r>
              <a:rPr lang="en-US" sz="3200" b="1" i="1" dirty="0" smtClean="0"/>
              <a:t>Prepare </a:t>
            </a:r>
            <a:r>
              <a:rPr lang="en-US" sz="3200" b="1" i="1" dirty="0"/>
              <a:t>for the growth of alternative fuel </a:t>
            </a:r>
            <a:r>
              <a:rPr lang="en-US" sz="3200" b="1" i="1" dirty="0" smtClean="0"/>
              <a:t>types</a:t>
            </a:r>
          </a:p>
          <a:p>
            <a:pPr marL="0" indent="0">
              <a:buNone/>
            </a:pPr>
            <a:endParaRPr lang="en-US" sz="3200" dirty="0"/>
          </a:p>
          <a:p>
            <a:pPr>
              <a:buClr>
                <a:schemeClr val="accent5">
                  <a:lumMod val="50000"/>
                </a:schemeClr>
              </a:buClr>
              <a:buSzPct val="70000"/>
              <a:buFont typeface="Wingdings" panose="05000000000000000000" pitchFamily="2" charset="2"/>
              <a:buChar char="v"/>
            </a:pPr>
            <a:r>
              <a:rPr lang="en-US" sz="3200" dirty="0" smtClean="0">
                <a:solidFill>
                  <a:schemeClr val="accent2">
                    <a:lumMod val="60000"/>
                    <a:lumOff val="40000"/>
                  </a:schemeClr>
                </a:solidFill>
              </a:rPr>
              <a:t>Establishing a Working Group</a:t>
            </a:r>
            <a:endParaRPr lang="en-US" sz="3200" dirty="0">
              <a:solidFill>
                <a:schemeClr val="accent2">
                  <a:lumMod val="60000"/>
                  <a:lumOff val="40000"/>
                </a:schemeClr>
              </a:solidFill>
            </a:endParaRPr>
          </a:p>
        </p:txBody>
      </p:sp>
      <p:sp>
        <p:nvSpPr>
          <p:cNvPr id="3" name="Rectangle 2"/>
          <p:cNvSpPr/>
          <p:nvPr/>
        </p:nvSpPr>
        <p:spPr>
          <a:xfrm>
            <a:off x="2819400" y="228600"/>
            <a:ext cx="3478837" cy="769441"/>
          </a:xfrm>
          <a:prstGeom prst="rect">
            <a:avLst/>
          </a:prstGeom>
        </p:spPr>
        <p:txBody>
          <a:bodyPr wrap="none">
            <a:spAutoFit/>
          </a:bodyPr>
          <a:lstStyle/>
          <a:p>
            <a:r>
              <a:rPr lang="en-US" sz="4400" b="1" i="1" dirty="0"/>
              <a:t>Priority </a:t>
            </a:r>
            <a:r>
              <a:rPr lang="en-US" sz="4400" b="1" i="1" dirty="0" smtClean="0"/>
              <a:t>#6</a:t>
            </a:r>
            <a:endParaRPr lang="en-US" sz="4400" dirty="0"/>
          </a:p>
        </p:txBody>
      </p:sp>
    </p:spTree>
    <p:extLst>
      <p:ext uri="{BB962C8B-B14F-4D97-AF65-F5344CB8AC3E}">
        <p14:creationId xmlns:p14="http://schemas.microsoft.com/office/powerpoint/2010/main" val="21209467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mhals\AppData\Local\Microsoft\Windows\INetCache\IE\127B05EP\keep_moving_forward_by_hamzcraze-d4appp8[1].png"/>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tretch>
            <a:fillRect/>
          </a:stretch>
        </p:blipFill>
        <p:spPr bwMode="auto">
          <a:xfrm>
            <a:off x="1295400" y="3246060"/>
            <a:ext cx="6106176" cy="307854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13306" y="1524000"/>
            <a:ext cx="7924800" cy="1569660"/>
          </a:xfrm>
          <a:prstGeom prst="rect">
            <a:avLst/>
          </a:prstGeom>
        </p:spPr>
        <p:txBody>
          <a:bodyPr wrap="square">
            <a:spAutoFit/>
          </a:bodyPr>
          <a:lstStyle/>
          <a:p>
            <a:pPr algn="ctr"/>
            <a:r>
              <a:rPr lang="en-US" sz="3200" dirty="0" smtClean="0"/>
              <a:t>Divide and Conquer! </a:t>
            </a:r>
          </a:p>
          <a:p>
            <a:pPr algn="ctr"/>
            <a:r>
              <a:rPr lang="en-US" sz="3200" dirty="0" smtClean="0"/>
              <a:t>Board</a:t>
            </a:r>
            <a:r>
              <a:rPr lang="en-US" sz="3200" dirty="0"/>
              <a:t>, IFTA Inc. Team, Committees, Working Groups and Membership</a:t>
            </a:r>
          </a:p>
        </p:txBody>
      </p:sp>
      <p:sp>
        <p:nvSpPr>
          <p:cNvPr id="5" name="Rectangle 4"/>
          <p:cNvSpPr/>
          <p:nvPr/>
        </p:nvSpPr>
        <p:spPr>
          <a:xfrm>
            <a:off x="1828800" y="405738"/>
            <a:ext cx="5493812" cy="769441"/>
          </a:xfrm>
          <a:prstGeom prst="rect">
            <a:avLst/>
          </a:prstGeom>
        </p:spPr>
        <p:txBody>
          <a:bodyPr wrap="none">
            <a:spAutoFit/>
          </a:bodyPr>
          <a:lstStyle/>
          <a:p>
            <a:r>
              <a:rPr lang="en-US" sz="4400" b="1" i="1" dirty="0" smtClean="0"/>
              <a:t>Implementation…</a:t>
            </a:r>
            <a:endParaRPr lang="en-US" sz="4400" b="1" i="1" dirty="0"/>
          </a:p>
        </p:txBody>
      </p:sp>
    </p:spTree>
    <p:extLst>
      <p:ext uri="{BB962C8B-B14F-4D97-AF65-F5344CB8AC3E}">
        <p14:creationId xmlns:p14="http://schemas.microsoft.com/office/powerpoint/2010/main" val="291060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2362200"/>
            <a:ext cx="8503920" cy="3736848"/>
          </a:xfrm>
        </p:spPr>
        <p:txBody>
          <a:bodyPr/>
          <a:lstStyle/>
          <a:p>
            <a:pPr marL="0" indent="0" algn="ctr">
              <a:buNone/>
            </a:pPr>
            <a:r>
              <a:rPr lang="en-US" sz="4800" b="1" dirty="0">
                <a:effectLst>
                  <a:outerShdw blurRad="38100" dist="38100" dir="2700000" algn="tl">
                    <a:srgbClr val="000000">
                      <a:alpha val="43137"/>
                    </a:srgbClr>
                  </a:outerShdw>
                </a:effectLst>
              </a:rPr>
              <a:t>Overview and Key </a:t>
            </a:r>
            <a:r>
              <a:rPr lang="en-US" sz="4800" b="1" dirty="0" smtClean="0">
                <a:effectLst>
                  <a:outerShdw blurRad="38100" dist="38100" dir="2700000" algn="tl">
                    <a:srgbClr val="000000">
                      <a:alpha val="43137"/>
                    </a:srgbClr>
                  </a:outerShdw>
                </a:effectLst>
              </a:rPr>
              <a:t>Priorities</a:t>
            </a:r>
          </a:p>
          <a:p>
            <a:pPr marL="0" indent="0" algn="ctr">
              <a:buNone/>
            </a:pPr>
            <a:endParaRPr lang="en-US" sz="2800" dirty="0"/>
          </a:p>
          <a:p>
            <a:endParaRPr lang="en-US" dirty="0"/>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39165224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tx1"/>
                </a:solidFill>
                <a:effectLst>
                  <a:outerShdw blurRad="38100" dist="38100" dir="2700000" algn="tl">
                    <a:srgbClr val="000000">
                      <a:alpha val="43137"/>
                    </a:srgbClr>
                  </a:outerShdw>
                </a:effectLst>
              </a:rPr>
              <a:t>Mission Statement</a:t>
            </a:r>
            <a:endParaRPr lang="en-US" sz="4000" b="1" dirty="0">
              <a:solidFill>
                <a:schemeClr val="tx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301752" y="1752600"/>
            <a:ext cx="8503920" cy="4346448"/>
          </a:xfrm>
        </p:spPr>
        <p:txBody>
          <a:bodyPr>
            <a:normAutofit/>
          </a:bodyPr>
          <a:lstStyle/>
          <a:p>
            <a:pPr marL="0" indent="0">
              <a:buNone/>
            </a:pPr>
            <a:r>
              <a:rPr lang="en-US" sz="3200" dirty="0" smtClean="0"/>
              <a:t>Ensure </a:t>
            </a:r>
            <a:r>
              <a:rPr lang="en-US" sz="3200" dirty="0"/>
              <a:t>the equitable and effective collection and distribution of motor fuel use taxes to benefit all member jurisdictions, including their carriers, with transparency for all community members.  In doing so, IFTA helps jurisdictions improve and maintain highway infrastructure, promoting safe and reliable travel for all.</a:t>
            </a:r>
          </a:p>
          <a:p>
            <a:endParaRPr lang="en-US" dirty="0"/>
          </a:p>
        </p:txBody>
      </p:sp>
    </p:spTree>
    <p:extLst>
      <p:ext uri="{BB962C8B-B14F-4D97-AF65-F5344CB8AC3E}">
        <p14:creationId xmlns:p14="http://schemas.microsoft.com/office/powerpoint/2010/main" val="27830337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304800"/>
            <a:ext cx="8534400" cy="758952"/>
          </a:xfrm>
        </p:spPr>
        <p:txBody>
          <a:bodyPr>
            <a:noAutofit/>
          </a:bodyPr>
          <a:lstStyle/>
          <a:p>
            <a:r>
              <a:rPr lang="en-US" sz="4400" b="1" dirty="0">
                <a:solidFill>
                  <a:schemeClr val="tx1"/>
                </a:solidFill>
              </a:rPr>
              <a:t>IFTA’s </a:t>
            </a:r>
            <a:r>
              <a:rPr lang="en-US" sz="4400" b="1" dirty="0" smtClean="0">
                <a:solidFill>
                  <a:schemeClr val="tx1"/>
                </a:solidFill>
              </a:rPr>
              <a:t>Six Core Values</a:t>
            </a:r>
            <a:endParaRPr lang="en-US" sz="4400" b="1" dirty="0">
              <a:solidFill>
                <a:schemeClr val="tx1"/>
              </a:solidFill>
            </a:endParaRPr>
          </a:p>
        </p:txBody>
      </p:sp>
      <p:graphicFrame>
        <p:nvGraphicFramePr>
          <p:cNvPr id="9" name="Content Placeholder 4">
            <a:extLst>
              <a:ext uri="{FF2B5EF4-FFF2-40B4-BE49-F238E27FC236}">
                <a16:creationId xmlns:a16="http://schemas.microsoft.com/office/drawing/2014/main" xmlns="" id="{621F8985-05DD-3247-8048-DF2A3ACE0280}"/>
              </a:ext>
            </a:extLst>
          </p:cNvPr>
          <p:cNvGraphicFramePr>
            <a:graphicFrameLocks noGrp="1"/>
          </p:cNvGraphicFramePr>
          <p:nvPr>
            <p:ph sz="quarter" idx="1"/>
            <p:extLst>
              <p:ext uri="{D42A27DB-BD31-4B8C-83A1-F6EECF244321}">
                <p14:modId xmlns:p14="http://schemas.microsoft.com/office/powerpoint/2010/main" val="1881757703"/>
              </p:ext>
            </p:extLst>
          </p:nvPr>
        </p:nvGraphicFramePr>
        <p:xfrm>
          <a:off x="304800" y="2286000"/>
          <a:ext cx="8610600" cy="24384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81653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7F738A-F97E-4A45-82ED-03CAFF9A8FD5}"/>
              </a:ext>
            </a:extLst>
          </p:cNvPr>
          <p:cNvSpPr>
            <a:spLocks noGrp="1"/>
          </p:cNvSpPr>
          <p:nvPr>
            <p:ph type="title"/>
          </p:nvPr>
        </p:nvSpPr>
        <p:spPr>
          <a:xfrm>
            <a:off x="609600" y="228600"/>
            <a:ext cx="8051006" cy="928689"/>
          </a:xfrm>
        </p:spPr>
        <p:txBody>
          <a:bodyPr>
            <a:normAutofit fontScale="90000"/>
          </a:bodyPr>
          <a:lstStyle/>
          <a:p>
            <a:r>
              <a:rPr lang="en-US" sz="3200" dirty="0">
                <a:solidFill>
                  <a:schemeClr val="tx1"/>
                </a:solidFill>
              </a:rPr>
              <a:t>IFTA Inc. consulted with many stakeholders in order to develop its strategic goals</a:t>
            </a:r>
          </a:p>
        </p:txBody>
      </p:sp>
      <p:graphicFrame>
        <p:nvGraphicFramePr>
          <p:cNvPr id="4" name="Diagram 3">
            <a:extLst>
              <a:ext uri="{FF2B5EF4-FFF2-40B4-BE49-F238E27FC236}">
                <a16:creationId xmlns:a16="http://schemas.microsoft.com/office/drawing/2014/main" xmlns="" id="{E1768FA6-4D3F-D84C-AF5D-13E3091D4473}"/>
              </a:ext>
            </a:extLst>
          </p:cNvPr>
          <p:cNvGraphicFramePr/>
          <p:nvPr>
            <p:extLst>
              <p:ext uri="{D42A27DB-BD31-4B8C-83A1-F6EECF244321}">
                <p14:modId xmlns:p14="http://schemas.microsoft.com/office/powerpoint/2010/main" val="2713308574"/>
              </p:ext>
            </p:extLst>
          </p:nvPr>
        </p:nvGraphicFramePr>
        <p:xfrm>
          <a:off x="4419600" y="1828800"/>
          <a:ext cx="4508897" cy="46667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xmlns="" id="{992EB9DA-19FD-524F-A232-D8E43A4C00D4}"/>
              </a:ext>
            </a:extLst>
          </p:cNvPr>
          <p:cNvSpPr txBox="1"/>
          <p:nvPr/>
        </p:nvSpPr>
        <p:spPr>
          <a:xfrm>
            <a:off x="152400" y="1422902"/>
            <a:ext cx="5791200" cy="4893647"/>
          </a:xfrm>
          <a:prstGeom prst="rect">
            <a:avLst/>
          </a:prstGeom>
          <a:noFill/>
        </p:spPr>
        <p:txBody>
          <a:bodyPr wrap="square" rtlCol="0">
            <a:spAutoFit/>
          </a:bodyPr>
          <a:lstStyle/>
          <a:p>
            <a:r>
              <a:rPr lang="en-US" sz="2400" dirty="0"/>
              <a:t>IFTA Inc consulted with Motor carriers, jurisdiction representatives, service providers and reps from other interstate motor carrier regulatory agencies. </a:t>
            </a:r>
          </a:p>
          <a:p>
            <a:endParaRPr lang="en-US" sz="1200" dirty="0"/>
          </a:p>
          <a:p>
            <a:r>
              <a:rPr lang="en-US" sz="2400" dirty="0"/>
              <a:t>Stakeholders’ input was used to identify several strategic goals that will help the organization continue to successfully accomplish its mission over the next 5 years. </a:t>
            </a:r>
          </a:p>
          <a:p>
            <a:endParaRPr lang="en-US" sz="1200" dirty="0"/>
          </a:p>
          <a:p>
            <a:r>
              <a:rPr lang="en-US" sz="2400" dirty="0"/>
              <a:t>For each of these, they have articulated multiple strategies necessary for the organization to accomplish these goals.</a:t>
            </a:r>
          </a:p>
        </p:txBody>
      </p:sp>
    </p:spTree>
    <p:extLst>
      <p:ext uri="{BB962C8B-B14F-4D97-AF65-F5344CB8AC3E}">
        <p14:creationId xmlns:p14="http://schemas.microsoft.com/office/powerpoint/2010/main" val="13771610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381000" y="228601"/>
            <a:ext cx="8305800" cy="838200"/>
          </a:xfrm>
        </p:spPr>
        <p:txBody>
          <a:bodyPr>
            <a:normAutofit/>
          </a:bodyPr>
          <a:lstStyle/>
          <a:p>
            <a:pPr marL="0" indent="0">
              <a:buNone/>
            </a:pPr>
            <a:r>
              <a:rPr lang="en-US" sz="4400" b="1" i="1" dirty="0" smtClean="0"/>
              <a:t>			Priority #1 </a:t>
            </a:r>
          </a:p>
          <a:p>
            <a:endParaRPr lang="en-US" dirty="0"/>
          </a:p>
        </p:txBody>
      </p:sp>
      <p:sp>
        <p:nvSpPr>
          <p:cNvPr id="3" name="Rectangle 2"/>
          <p:cNvSpPr/>
          <p:nvPr/>
        </p:nvSpPr>
        <p:spPr>
          <a:xfrm>
            <a:off x="381000" y="1600200"/>
            <a:ext cx="8458200" cy="4924425"/>
          </a:xfrm>
          <a:prstGeom prst="rect">
            <a:avLst/>
          </a:prstGeom>
        </p:spPr>
        <p:txBody>
          <a:bodyPr wrap="square">
            <a:spAutoFit/>
          </a:bodyPr>
          <a:lstStyle/>
          <a:p>
            <a:r>
              <a:rPr lang="en-US" sz="3200" b="1" i="1" dirty="0"/>
              <a:t>Ensure the continuity of the funds netting </a:t>
            </a:r>
            <a:r>
              <a:rPr lang="en-US" sz="3200" b="1" i="1" dirty="0" smtClean="0"/>
              <a:t>process</a:t>
            </a:r>
          </a:p>
          <a:p>
            <a:pPr>
              <a:buClr>
                <a:srgbClr val="FFFF00"/>
              </a:buClr>
            </a:pPr>
            <a:endParaRPr lang="en-US" sz="3200" b="1" i="1" dirty="0" smtClean="0"/>
          </a:p>
          <a:p>
            <a:pPr marL="914400" lvl="1" indent="-457200">
              <a:buClr>
                <a:schemeClr val="accent5">
                  <a:lumMod val="50000"/>
                </a:schemeClr>
              </a:buClr>
              <a:buSzPct val="70000"/>
              <a:buFont typeface="Wingdings" panose="05000000000000000000" pitchFamily="2" charset="2"/>
              <a:buChar char="v"/>
            </a:pPr>
            <a:r>
              <a:rPr lang="en-US" sz="2800" dirty="0"/>
              <a:t>Develop “Cross-training” for staff so that there are backup personnel familiar with functions of transmittals</a:t>
            </a:r>
          </a:p>
          <a:p>
            <a:pPr lvl="2" indent="-457200">
              <a:buClr>
                <a:schemeClr val="accent5">
                  <a:lumMod val="50000"/>
                </a:schemeClr>
              </a:buClr>
              <a:buSzPct val="70000"/>
              <a:buFont typeface="Wingdings" panose="05000000000000000000" pitchFamily="2" charset="2"/>
              <a:buChar char="v"/>
            </a:pPr>
            <a:endParaRPr lang="en-US" sz="2800" dirty="0"/>
          </a:p>
          <a:p>
            <a:pPr lvl="2" indent="-457200">
              <a:buClr>
                <a:schemeClr val="accent5">
                  <a:lumMod val="50000"/>
                </a:schemeClr>
              </a:buClr>
              <a:buSzPct val="70000"/>
              <a:buFont typeface="Wingdings" panose="05000000000000000000" pitchFamily="2" charset="2"/>
              <a:buChar char="v"/>
            </a:pPr>
            <a:r>
              <a:rPr lang="en-US" sz="2800" dirty="0" smtClean="0"/>
              <a:t>Create </a:t>
            </a:r>
            <a:r>
              <a:rPr lang="en-US" sz="2800" dirty="0"/>
              <a:t>adequate documentation to </a:t>
            </a:r>
            <a:r>
              <a:rPr lang="en-US" sz="2800" dirty="0" smtClean="0"/>
              <a:t>ensure </a:t>
            </a:r>
            <a:r>
              <a:rPr lang="en-US" sz="2800" dirty="0"/>
              <a:t>continuity of operation in case of turnover</a:t>
            </a:r>
          </a:p>
          <a:p>
            <a:pPr lvl="1">
              <a:buClr>
                <a:srgbClr val="FFFF00"/>
              </a:buClr>
            </a:pPr>
            <a:endParaRPr lang="en-US" dirty="0"/>
          </a:p>
          <a:p>
            <a:endParaRPr lang="en-US" sz="3200" dirty="0"/>
          </a:p>
        </p:txBody>
      </p:sp>
    </p:spTree>
    <p:extLst>
      <p:ext uri="{BB962C8B-B14F-4D97-AF65-F5344CB8AC3E}">
        <p14:creationId xmlns:p14="http://schemas.microsoft.com/office/powerpoint/2010/main" val="21590287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1447800"/>
            <a:ext cx="8229600" cy="4876800"/>
          </a:xfrm>
        </p:spPr>
        <p:txBody>
          <a:bodyPr>
            <a:normAutofit fontScale="92500"/>
          </a:bodyPr>
          <a:lstStyle/>
          <a:p>
            <a:pPr marL="0" indent="0">
              <a:buNone/>
            </a:pPr>
            <a:r>
              <a:rPr lang="en-US" sz="3200" b="1" i="1" dirty="0" smtClean="0"/>
              <a:t>Build </a:t>
            </a:r>
            <a:r>
              <a:rPr lang="en-US" sz="3200" b="1" i="1" dirty="0"/>
              <a:t>and maintain effective collaborations and communication with </a:t>
            </a:r>
            <a:r>
              <a:rPr lang="en-US" sz="3200" b="1" i="1" dirty="0" smtClean="0"/>
              <a:t>partners</a:t>
            </a:r>
          </a:p>
          <a:p>
            <a:pPr marL="0" indent="0">
              <a:buNone/>
            </a:pPr>
            <a:endParaRPr lang="en-US" sz="1200" b="1" i="1" dirty="0" smtClean="0"/>
          </a:p>
          <a:p>
            <a:pPr lvl="1">
              <a:buClr>
                <a:schemeClr val="accent5">
                  <a:lumMod val="50000"/>
                </a:schemeClr>
              </a:buClr>
              <a:buFont typeface="Wingdings" panose="05000000000000000000" pitchFamily="2" charset="2"/>
              <a:buChar char="v"/>
            </a:pPr>
            <a:r>
              <a:rPr lang="en-US" sz="2800" dirty="0" smtClean="0">
                <a:solidFill>
                  <a:schemeClr val="tx1"/>
                </a:solidFill>
              </a:rPr>
              <a:t>Create </a:t>
            </a:r>
            <a:r>
              <a:rPr lang="en-US" sz="2800" dirty="0">
                <a:solidFill>
                  <a:schemeClr val="tx1"/>
                </a:solidFill>
              </a:rPr>
              <a:t>and distribute an electronic </a:t>
            </a:r>
            <a:r>
              <a:rPr lang="en-US" sz="2800" dirty="0" smtClean="0">
                <a:solidFill>
                  <a:schemeClr val="tx1"/>
                </a:solidFill>
              </a:rPr>
              <a:t>Newsletter</a:t>
            </a:r>
          </a:p>
          <a:p>
            <a:pPr lvl="1">
              <a:buClr>
                <a:schemeClr val="accent5">
                  <a:lumMod val="50000"/>
                </a:schemeClr>
              </a:buClr>
              <a:buFont typeface="Wingdings" panose="05000000000000000000" pitchFamily="2" charset="2"/>
              <a:buChar char="v"/>
            </a:pPr>
            <a:endParaRPr lang="en-US" sz="2800" dirty="0">
              <a:solidFill>
                <a:schemeClr val="tx1"/>
              </a:solidFill>
            </a:endParaRPr>
          </a:p>
          <a:p>
            <a:pPr lvl="1">
              <a:buClr>
                <a:schemeClr val="accent5">
                  <a:lumMod val="50000"/>
                </a:schemeClr>
              </a:buClr>
              <a:buFont typeface="Wingdings" panose="05000000000000000000" pitchFamily="2" charset="2"/>
              <a:buChar char="v"/>
            </a:pPr>
            <a:r>
              <a:rPr lang="en-US" sz="2800" dirty="0">
                <a:solidFill>
                  <a:schemeClr val="tx1"/>
                </a:solidFill>
              </a:rPr>
              <a:t>Develop a </a:t>
            </a:r>
            <a:r>
              <a:rPr lang="en-US" sz="2800" dirty="0" smtClean="0">
                <a:solidFill>
                  <a:schemeClr val="tx1"/>
                </a:solidFill>
              </a:rPr>
              <a:t>Communication Portal (list serve) </a:t>
            </a:r>
            <a:r>
              <a:rPr lang="en-US" sz="2800" dirty="0">
                <a:solidFill>
                  <a:schemeClr val="tx1"/>
                </a:solidFill>
              </a:rPr>
              <a:t>where jurisdictions can ask and answer </a:t>
            </a:r>
            <a:r>
              <a:rPr lang="en-US" sz="2800" dirty="0" smtClean="0">
                <a:solidFill>
                  <a:schemeClr val="tx1"/>
                </a:solidFill>
              </a:rPr>
              <a:t>questions </a:t>
            </a:r>
            <a:endParaRPr lang="en-US" sz="2800" dirty="0">
              <a:solidFill>
                <a:schemeClr val="tx1"/>
              </a:solidFill>
            </a:endParaRPr>
          </a:p>
          <a:p>
            <a:pPr lvl="1">
              <a:buClr>
                <a:schemeClr val="accent5">
                  <a:lumMod val="50000"/>
                </a:schemeClr>
              </a:buClr>
              <a:buFont typeface="Wingdings" panose="05000000000000000000" pitchFamily="2" charset="2"/>
              <a:buChar char="v"/>
            </a:pPr>
            <a:endParaRPr lang="en-US" sz="2800" dirty="0">
              <a:solidFill>
                <a:schemeClr val="tx1"/>
              </a:solidFill>
            </a:endParaRPr>
          </a:p>
          <a:p>
            <a:pPr lvl="1">
              <a:buClr>
                <a:schemeClr val="accent5">
                  <a:lumMod val="50000"/>
                </a:schemeClr>
              </a:buClr>
              <a:buFont typeface="Wingdings" panose="05000000000000000000" pitchFamily="2" charset="2"/>
              <a:buChar char="v"/>
            </a:pPr>
            <a:r>
              <a:rPr lang="en-US" sz="2800" dirty="0">
                <a:solidFill>
                  <a:schemeClr val="tx1"/>
                </a:solidFill>
              </a:rPr>
              <a:t>Create mechanisms to improve information flow from jurisdictions to the </a:t>
            </a:r>
            <a:r>
              <a:rPr lang="en-US" sz="2800" dirty="0" smtClean="0">
                <a:solidFill>
                  <a:schemeClr val="tx1"/>
                </a:solidFill>
              </a:rPr>
              <a:t>Board</a:t>
            </a:r>
            <a:endParaRPr lang="en-US" sz="2800" dirty="0">
              <a:solidFill>
                <a:schemeClr val="tx1"/>
              </a:solidFill>
            </a:endParaRPr>
          </a:p>
          <a:p>
            <a:pPr marL="0" indent="0">
              <a:buNone/>
            </a:pPr>
            <a:endParaRPr lang="en-US" dirty="0"/>
          </a:p>
        </p:txBody>
      </p:sp>
      <p:sp>
        <p:nvSpPr>
          <p:cNvPr id="3" name="Rectangle 2"/>
          <p:cNvSpPr/>
          <p:nvPr/>
        </p:nvSpPr>
        <p:spPr>
          <a:xfrm>
            <a:off x="2895600" y="304800"/>
            <a:ext cx="3505200" cy="769441"/>
          </a:xfrm>
          <a:prstGeom prst="rect">
            <a:avLst/>
          </a:prstGeom>
        </p:spPr>
        <p:txBody>
          <a:bodyPr wrap="square">
            <a:spAutoFit/>
          </a:bodyPr>
          <a:lstStyle/>
          <a:p>
            <a:pPr algn="ctr"/>
            <a:r>
              <a:rPr lang="en-US" sz="4400" b="1" i="1" dirty="0"/>
              <a:t>Priority </a:t>
            </a:r>
            <a:r>
              <a:rPr lang="en-US" sz="4400" b="1" i="1" dirty="0" smtClean="0"/>
              <a:t>#2</a:t>
            </a:r>
            <a:endParaRPr lang="en-US" sz="4400" dirty="0"/>
          </a:p>
        </p:txBody>
      </p:sp>
    </p:spTree>
    <p:extLst>
      <p:ext uri="{BB962C8B-B14F-4D97-AF65-F5344CB8AC3E}">
        <p14:creationId xmlns:p14="http://schemas.microsoft.com/office/powerpoint/2010/main" val="23751606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1524000"/>
            <a:ext cx="8382000" cy="4800600"/>
          </a:xfrm>
        </p:spPr>
        <p:txBody>
          <a:bodyPr>
            <a:normAutofit fontScale="77500" lnSpcReduction="20000"/>
          </a:bodyPr>
          <a:lstStyle/>
          <a:p>
            <a:pPr marL="0" indent="0">
              <a:buNone/>
            </a:pPr>
            <a:r>
              <a:rPr lang="en-US" sz="3200" b="1" i="1" dirty="0" smtClean="0"/>
              <a:t>Improve IFTA, Inc.’s technological </a:t>
            </a:r>
            <a:r>
              <a:rPr lang="en-US" sz="3200" b="1" i="1" dirty="0"/>
              <a:t>competence </a:t>
            </a:r>
            <a:r>
              <a:rPr lang="en-US" sz="3200" b="1" i="1" dirty="0" smtClean="0"/>
              <a:t>to </a:t>
            </a:r>
            <a:r>
              <a:rPr lang="en-US" sz="3200" b="1" i="1" dirty="0"/>
              <a:t>provide better service to </a:t>
            </a:r>
            <a:r>
              <a:rPr lang="en-US" sz="3200" b="1" i="1" dirty="0" smtClean="0"/>
              <a:t>members</a:t>
            </a:r>
          </a:p>
          <a:p>
            <a:pPr marL="0" indent="0">
              <a:buNone/>
            </a:pPr>
            <a:endParaRPr lang="en-US" sz="3000" b="1" i="1" dirty="0" smtClean="0"/>
          </a:p>
          <a:p>
            <a:pPr lvl="1">
              <a:lnSpc>
                <a:spcPct val="90000"/>
              </a:lnSpc>
              <a:buClr>
                <a:schemeClr val="accent5">
                  <a:lumMod val="50000"/>
                </a:schemeClr>
              </a:buClr>
              <a:buFont typeface="Wingdings" panose="05000000000000000000" pitchFamily="2" charset="2"/>
              <a:buChar char="v"/>
            </a:pPr>
            <a:r>
              <a:rPr lang="en-US" sz="3400" dirty="0" smtClean="0">
                <a:solidFill>
                  <a:schemeClr val="tx1"/>
                </a:solidFill>
              </a:rPr>
              <a:t>Create </a:t>
            </a:r>
            <a:r>
              <a:rPr lang="en-US" sz="3400" dirty="0">
                <a:solidFill>
                  <a:schemeClr val="tx1"/>
                </a:solidFill>
              </a:rPr>
              <a:t>a working group to investigate the implication of electronic logging device (ELD), GPS, and other technological changes for the agreement and the </a:t>
            </a:r>
            <a:r>
              <a:rPr lang="en-US" sz="3400" dirty="0" smtClean="0">
                <a:solidFill>
                  <a:schemeClr val="tx1"/>
                </a:solidFill>
              </a:rPr>
              <a:t>organization</a:t>
            </a:r>
            <a:endParaRPr lang="en-US" sz="3400" dirty="0">
              <a:solidFill>
                <a:schemeClr val="tx1"/>
              </a:solidFill>
            </a:endParaRPr>
          </a:p>
          <a:p>
            <a:pPr lvl="1">
              <a:lnSpc>
                <a:spcPct val="90000"/>
              </a:lnSpc>
              <a:buClr>
                <a:schemeClr val="accent5">
                  <a:lumMod val="50000"/>
                </a:schemeClr>
              </a:buClr>
              <a:buFont typeface="Wingdings" panose="05000000000000000000" pitchFamily="2" charset="2"/>
              <a:buChar char="v"/>
            </a:pPr>
            <a:endParaRPr lang="en-US" sz="3400" dirty="0">
              <a:solidFill>
                <a:schemeClr val="tx1"/>
              </a:solidFill>
            </a:endParaRPr>
          </a:p>
          <a:p>
            <a:pPr lvl="1">
              <a:lnSpc>
                <a:spcPct val="90000"/>
              </a:lnSpc>
              <a:buClr>
                <a:schemeClr val="accent5">
                  <a:lumMod val="50000"/>
                </a:schemeClr>
              </a:buClr>
              <a:buFont typeface="Wingdings" panose="05000000000000000000" pitchFamily="2" charset="2"/>
              <a:buChar char="v"/>
            </a:pPr>
            <a:r>
              <a:rPr lang="en-US" sz="3400" dirty="0">
                <a:solidFill>
                  <a:schemeClr val="tx1"/>
                </a:solidFill>
              </a:rPr>
              <a:t>Survey stakeholders about the changes to aesthetics, functionality, and features of the website that they most want to </a:t>
            </a:r>
            <a:r>
              <a:rPr lang="en-US" sz="3400" dirty="0" smtClean="0">
                <a:solidFill>
                  <a:schemeClr val="tx1"/>
                </a:solidFill>
              </a:rPr>
              <a:t>see</a:t>
            </a:r>
            <a:endParaRPr lang="en-US" sz="3400" dirty="0">
              <a:solidFill>
                <a:schemeClr val="tx1"/>
              </a:solidFill>
            </a:endParaRPr>
          </a:p>
          <a:p>
            <a:pPr lvl="1">
              <a:lnSpc>
                <a:spcPct val="90000"/>
              </a:lnSpc>
              <a:buClr>
                <a:schemeClr val="accent5">
                  <a:lumMod val="50000"/>
                </a:schemeClr>
              </a:buClr>
              <a:buFont typeface="Wingdings" panose="05000000000000000000" pitchFamily="2" charset="2"/>
              <a:buChar char="v"/>
            </a:pPr>
            <a:endParaRPr lang="en-US" sz="3400" dirty="0">
              <a:solidFill>
                <a:schemeClr val="tx1"/>
              </a:solidFill>
            </a:endParaRPr>
          </a:p>
          <a:p>
            <a:pPr lvl="1">
              <a:lnSpc>
                <a:spcPct val="90000"/>
              </a:lnSpc>
              <a:buClr>
                <a:schemeClr val="accent5">
                  <a:lumMod val="50000"/>
                </a:schemeClr>
              </a:buClr>
              <a:buFont typeface="Wingdings" panose="05000000000000000000" pitchFamily="2" charset="2"/>
              <a:buChar char="v"/>
            </a:pPr>
            <a:r>
              <a:rPr lang="en-US" sz="3400" dirty="0">
                <a:solidFill>
                  <a:schemeClr val="tx1"/>
                </a:solidFill>
              </a:rPr>
              <a:t>Increase IFTA’s social media </a:t>
            </a:r>
            <a:r>
              <a:rPr lang="en-US" sz="3400" dirty="0" smtClean="0">
                <a:solidFill>
                  <a:schemeClr val="tx1"/>
                </a:solidFill>
              </a:rPr>
              <a:t>footprint</a:t>
            </a:r>
            <a:endParaRPr lang="en-US" sz="3400" dirty="0">
              <a:solidFill>
                <a:schemeClr val="tx1"/>
              </a:solidFill>
            </a:endParaRPr>
          </a:p>
          <a:p>
            <a:pPr marL="0" indent="0">
              <a:buNone/>
            </a:pPr>
            <a:endParaRPr lang="en-US" sz="3200" dirty="0"/>
          </a:p>
          <a:p>
            <a:endParaRPr lang="en-US" dirty="0"/>
          </a:p>
        </p:txBody>
      </p:sp>
      <p:sp>
        <p:nvSpPr>
          <p:cNvPr id="3" name="Rectangle 2"/>
          <p:cNvSpPr/>
          <p:nvPr/>
        </p:nvSpPr>
        <p:spPr>
          <a:xfrm>
            <a:off x="2827317" y="228600"/>
            <a:ext cx="3466013" cy="769441"/>
          </a:xfrm>
          <a:prstGeom prst="rect">
            <a:avLst/>
          </a:prstGeom>
        </p:spPr>
        <p:txBody>
          <a:bodyPr wrap="none">
            <a:spAutoFit/>
          </a:bodyPr>
          <a:lstStyle/>
          <a:p>
            <a:r>
              <a:rPr lang="en-US" sz="4400" b="1" i="1" dirty="0"/>
              <a:t>Priority </a:t>
            </a:r>
            <a:r>
              <a:rPr lang="en-US" sz="4400" b="1" i="1" dirty="0" smtClean="0"/>
              <a:t>#3</a:t>
            </a:r>
            <a:endParaRPr lang="en-US" sz="4400" dirty="0"/>
          </a:p>
        </p:txBody>
      </p:sp>
    </p:spTree>
    <p:extLst>
      <p:ext uri="{BB962C8B-B14F-4D97-AF65-F5344CB8AC3E}">
        <p14:creationId xmlns:p14="http://schemas.microsoft.com/office/powerpoint/2010/main" val="29777518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301752" y="1527048"/>
            <a:ext cx="8503920" cy="4721352"/>
          </a:xfrm>
        </p:spPr>
        <p:txBody>
          <a:bodyPr>
            <a:normAutofit fontScale="77500" lnSpcReduction="20000"/>
          </a:bodyPr>
          <a:lstStyle/>
          <a:p>
            <a:pPr marL="0" indent="0">
              <a:buNone/>
            </a:pPr>
            <a:r>
              <a:rPr lang="en-US" sz="3200" b="1" i="1" dirty="0" smtClean="0"/>
              <a:t>Provide </a:t>
            </a:r>
            <a:r>
              <a:rPr lang="en-US" sz="3200" b="1" i="1" dirty="0"/>
              <a:t>better training, technical assistance, and continuing education to the IFTA </a:t>
            </a:r>
            <a:r>
              <a:rPr lang="en-US" sz="3200" b="1" i="1" dirty="0" smtClean="0"/>
              <a:t>community</a:t>
            </a:r>
          </a:p>
          <a:p>
            <a:pPr marL="0" indent="0">
              <a:buNone/>
            </a:pPr>
            <a:endParaRPr lang="en-US" sz="3000" b="1" i="1" dirty="0" smtClean="0"/>
          </a:p>
          <a:p>
            <a:pPr lvl="1">
              <a:buClr>
                <a:schemeClr val="accent5">
                  <a:lumMod val="50000"/>
                </a:schemeClr>
              </a:buClr>
              <a:buFont typeface="Wingdings" panose="05000000000000000000" pitchFamily="2" charset="2"/>
              <a:buChar char="v"/>
            </a:pPr>
            <a:r>
              <a:rPr lang="en-US" sz="3400" dirty="0" smtClean="0">
                <a:solidFill>
                  <a:schemeClr val="tx1"/>
                </a:solidFill>
              </a:rPr>
              <a:t>Adopt </a:t>
            </a:r>
            <a:r>
              <a:rPr lang="en-US" sz="3400" dirty="0">
                <a:solidFill>
                  <a:schemeClr val="tx1"/>
                </a:solidFill>
              </a:rPr>
              <a:t>a learning management system (LMS), possibly in cooperation with </a:t>
            </a:r>
            <a:r>
              <a:rPr lang="en-US" sz="3400" dirty="0" smtClean="0">
                <a:solidFill>
                  <a:schemeClr val="tx1"/>
                </a:solidFill>
              </a:rPr>
              <a:t>IRP</a:t>
            </a:r>
            <a:endParaRPr lang="en-US" sz="3400" dirty="0">
              <a:solidFill>
                <a:schemeClr val="tx1"/>
              </a:solidFill>
            </a:endParaRPr>
          </a:p>
          <a:p>
            <a:pPr lvl="1">
              <a:buClr>
                <a:schemeClr val="accent5">
                  <a:lumMod val="50000"/>
                </a:schemeClr>
              </a:buClr>
              <a:buFont typeface="Wingdings" panose="05000000000000000000" pitchFamily="2" charset="2"/>
              <a:buChar char="v"/>
            </a:pPr>
            <a:endParaRPr lang="en-US" sz="3400" dirty="0">
              <a:solidFill>
                <a:schemeClr val="tx1"/>
              </a:solidFill>
            </a:endParaRPr>
          </a:p>
          <a:p>
            <a:pPr lvl="1">
              <a:buClr>
                <a:schemeClr val="accent5">
                  <a:lumMod val="50000"/>
                </a:schemeClr>
              </a:buClr>
              <a:buFont typeface="Wingdings" panose="05000000000000000000" pitchFamily="2" charset="2"/>
              <a:buChar char="v"/>
            </a:pPr>
            <a:r>
              <a:rPr lang="en-US" sz="3400" dirty="0">
                <a:solidFill>
                  <a:schemeClr val="tx1"/>
                </a:solidFill>
              </a:rPr>
              <a:t>Charge relevant committees with identifying trainings and assistance that are most relevant to the stakeholders they </a:t>
            </a:r>
            <a:r>
              <a:rPr lang="en-US" sz="3400" dirty="0" smtClean="0">
                <a:solidFill>
                  <a:schemeClr val="tx1"/>
                </a:solidFill>
              </a:rPr>
              <a:t>represent</a:t>
            </a:r>
            <a:endParaRPr lang="en-US" sz="3400" dirty="0">
              <a:solidFill>
                <a:schemeClr val="tx1"/>
              </a:solidFill>
            </a:endParaRPr>
          </a:p>
          <a:p>
            <a:pPr lvl="1">
              <a:buClr>
                <a:schemeClr val="accent5">
                  <a:lumMod val="50000"/>
                </a:schemeClr>
              </a:buClr>
              <a:buFont typeface="Wingdings" panose="05000000000000000000" pitchFamily="2" charset="2"/>
              <a:buChar char="v"/>
            </a:pPr>
            <a:endParaRPr lang="en-US" sz="3400" dirty="0">
              <a:solidFill>
                <a:schemeClr val="tx1"/>
              </a:solidFill>
            </a:endParaRPr>
          </a:p>
          <a:p>
            <a:pPr lvl="1">
              <a:buClr>
                <a:schemeClr val="accent5">
                  <a:lumMod val="50000"/>
                </a:schemeClr>
              </a:buClr>
              <a:buFont typeface="Wingdings" panose="05000000000000000000" pitchFamily="2" charset="2"/>
              <a:buChar char="v"/>
            </a:pPr>
            <a:r>
              <a:rPr lang="en-US" sz="3400" dirty="0">
                <a:solidFill>
                  <a:schemeClr val="tx1"/>
                </a:solidFill>
              </a:rPr>
              <a:t>Increase capacity for technical assistance in order to take technical assistance burden off of programmers</a:t>
            </a:r>
          </a:p>
          <a:p>
            <a:pPr marL="0" indent="0">
              <a:buNone/>
            </a:pPr>
            <a:endParaRPr lang="en-US" sz="3200" dirty="0"/>
          </a:p>
          <a:p>
            <a:endParaRPr lang="en-US" dirty="0"/>
          </a:p>
        </p:txBody>
      </p:sp>
      <p:sp>
        <p:nvSpPr>
          <p:cNvPr id="3" name="Rectangle 2"/>
          <p:cNvSpPr/>
          <p:nvPr/>
        </p:nvSpPr>
        <p:spPr>
          <a:xfrm>
            <a:off x="2837213" y="228600"/>
            <a:ext cx="3480440" cy="769441"/>
          </a:xfrm>
          <a:prstGeom prst="rect">
            <a:avLst/>
          </a:prstGeom>
        </p:spPr>
        <p:txBody>
          <a:bodyPr wrap="none">
            <a:spAutoFit/>
          </a:bodyPr>
          <a:lstStyle/>
          <a:p>
            <a:r>
              <a:rPr lang="en-US" sz="4400" b="1" i="1" dirty="0"/>
              <a:t>Priority </a:t>
            </a:r>
            <a:r>
              <a:rPr lang="en-US" sz="4400" b="1" i="1" dirty="0" smtClean="0"/>
              <a:t>#4</a:t>
            </a:r>
            <a:endParaRPr lang="en-US" sz="4400" dirty="0"/>
          </a:p>
        </p:txBody>
      </p:sp>
    </p:spTree>
    <p:extLst>
      <p:ext uri="{BB962C8B-B14F-4D97-AF65-F5344CB8AC3E}">
        <p14:creationId xmlns:p14="http://schemas.microsoft.com/office/powerpoint/2010/main" val="40380279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373</TotalTime>
  <Words>528</Words>
  <Application>Microsoft Office PowerPoint</Application>
  <PresentationFormat>On-screen Show (4:3)</PresentationFormat>
  <Paragraphs>75</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Civic</vt:lpstr>
      <vt:lpstr>IFTA, Inc. Strategic Plan</vt:lpstr>
      <vt:lpstr>PowerPoint Presentation</vt:lpstr>
      <vt:lpstr>Mission Statement</vt:lpstr>
      <vt:lpstr>IFTA’s Six Core Values</vt:lpstr>
      <vt:lpstr>IFTA Inc. consulted with many stakeholders in order to develop its strategic goals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Lonette Turner</dc:creator>
  <cp:lastModifiedBy>Debora Meise</cp:lastModifiedBy>
  <cp:revision>58</cp:revision>
  <dcterms:created xsi:type="dcterms:W3CDTF">2016-07-21T22:27:59Z</dcterms:created>
  <dcterms:modified xsi:type="dcterms:W3CDTF">2019-07-26T19:51:04Z</dcterms:modified>
</cp:coreProperties>
</file>